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sldIdLst>
    <p:sldId id="273" r:id="rId2"/>
    <p:sldId id="270" r:id="rId3"/>
    <p:sldId id="271" r:id="rId4"/>
    <p:sldId id="272" r:id="rId5"/>
    <p:sldId id="259" r:id="rId6"/>
    <p:sldId id="261" r:id="rId7"/>
    <p:sldId id="262" r:id="rId8"/>
    <p:sldId id="263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BC"/>
    <a:srgbClr val="007DBC"/>
    <a:srgbClr val="CC0066"/>
    <a:srgbClr val="FF0066"/>
    <a:srgbClr val="FF3399"/>
    <a:srgbClr val="CC0099"/>
    <a:srgbClr val="009BAE"/>
    <a:srgbClr val="009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662" autoAdjust="0"/>
    <p:restoredTop sz="94660" autoAdjust="0"/>
  </p:normalViewPr>
  <p:slideViewPr>
    <p:cSldViewPr>
      <p:cViewPr varScale="1">
        <p:scale>
          <a:sx n="135" d="100"/>
          <a:sy n="135" d="100"/>
        </p:scale>
        <p:origin x="1614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7F8E3FF-27B1-498E-B827-F23B16FDB9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955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A738BD-0A25-42CE-A676-D3D375874B7C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11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1E84EC98-B47F-4EA6-9284-B3B52F688949}" type="slidenum">
              <a:rPr lang="en-US" altLang="en-US" sz="1200">
                <a:solidFill>
                  <a:srgbClr val="000000"/>
                </a:solidFill>
              </a:rPr>
              <a:pPr algn="r"/>
              <a:t>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800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F9BE5967-98BE-42B5-9281-5EC37B8C3D59}" type="slidenum">
              <a:rPr lang="en-US" altLang="en-US" sz="1200">
                <a:solidFill>
                  <a:srgbClr val="000000"/>
                </a:solidFill>
              </a:rPr>
              <a:pPr algn="r"/>
              <a:t>4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109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2775E5-117D-46B0-B4B4-C6CAFEDB550D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464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89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72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5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6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7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27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23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82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2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2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3225"/>
            <a:ext cx="2057400" cy="5422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03225"/>
            <a:ext cx="6019800" cy="542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9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9738" y="168275"/>
            <a:ext cx="8247062" cy="6384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992189C-4A43-4EC3-8856-158696C37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83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60" y="152400"/>
            <a:ext cx="87630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5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0016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03225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 userDrawn="1"/>
        </p:nvSpPr>
        <p:spPr bwMode="auto">
          <a:xfrm>
            <a:off x="8543925" y="6172200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C7F7E93C-1CDA-4CCE-9DB0-424FA1070098}" type="slidenum">
              <a:rPr lang="en-US" altLang="en-US" sz="1800" smtClean="0"/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800"/>
          </a:p>
        </p:txBody>
      </p:sp>
      <p:pic>
        <p:nvPicPr>
          <p:cNvPr id="1032" name="Picture 11"/>
          <p:cNvPicPr>
            <a:picLocks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366713"/>
            <a:ext cx="8837612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  <p:sldLayoutId id="214748367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4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 Diagonal Corner Rectangle 5"/>
          <p:cNvSpPr/>
          <p:nvPr/>
        </p:nvSpPr>
        <p:spPr>
          <a:xfrm>
            <a:off x="47625" y="57150"/>
            <a:ext cx="9048750" cy="6210300"/>
          </a:xfrm>
          <a:prstGeom prst="round2Diag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524000" y="-12700"/>
            <a:ext cx="5365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000" b="1">
                <a:solidFill>
                  <a:srgbClr val="EC008C"/>
                </a:solidFill>
              </a:rPr>
              <a:t>8</a:t>
            </a: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2362200" y="215900"/>
            <a:ext cx="609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4000" b="1">
                <a:solidFill>
                  <a:srgbClr val="005BAA"/>
                </a:solidFill>
              </a:rPr>
              <a:t>Infinite Series</a:t>
            </a:r>
            <a:endParaRPr lang="en-US" altLang="en-US" sz="4000" b="1">
              <a:solidFill>
                <a:srgbClr val="005BAA"/>
              </a:solidFill>
            </a:endParaRPr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8D080D66-181F-4119-B9F9-7CC96AC9C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49" y="3948023"/>
            <a:ext cx="3429000" cy="1965577"/>
          </a:xfrm>
          <a:prstGeom prst="rect">
            <a:avLst/>
          </a:prstGeom>
        </p:spPr>
      </p:pic>
      <p:pic>
        <p:nvPicPr>
          <p:cNvPr id="9" name="Picture 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3E5B166-0BED-43C0-97D7-1B6C5051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49" y="3948023"/>
            <a:ext cx="3429000" cy="1971856"/>
          </a:xfrm>
          <a:prstGeom prst="rect">
            <a:avLst/>
          </a:prstGeom>
        </p:spPr>
      </p:pic>
      <p:pic>
        <p:nvPicPr>
          <p:cNvPr id="10" name="Picture 9" descr="A blurry photo of a busy city street&#10;&#10;Description automatically generated">
            <a:extLst>
              <a:ext uri="{FF2B5EF4-FFF2-40B4-BE49-F238E27FC236}">
                <a16:creationId xmlns:a16="http://schemas.microsoft.com/office/drawing/2014/main" id="{4D928446-FB40-4C7D-8E34-8421CE2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7" y="1126226"/>
            <a:ext cx="4514850" cy="2695575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BB505AC1-F777-40E9-8DA1-F5589619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262" y="1123831"/>
            <a:ext cx="2210580" cy="26635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2685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55850"/>
            <a:ext cx="87598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 alt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8" name="Text Box 38"/>
          <p:cNvSpPr txBox="1">
            <a:spLocks noChangeArrowheads="1"/>
          </p:cNvSpPr>
          <p:nvPr/>
        </p:nvSpPr>
        <p:spPr bwMode="auto">
          <a:xfrm>
            <a:off x="2384425" y="2921000"/>
            <a:ext cx="5375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>
                <a:solidFill>
                  <a:srgbClr val="0074BC"/>
                </a:solidFill>
              </a:rPr>
              <a:t>Comparisons of Series</a:t>
            </a:r>
          </a:p>
        </p:txBody>
      </p:sp>
      <p:sp>
        <p:nvSpPr>
          <p:cNvPr id="6149" name="Text Box 31"/>
          <p:cNvSpPr txBox="1">
            <a:spLocks noChangeArrowheads="1"/>
          </p:cNvSpPr>
          <p:nvPr/>
        </p:nvSpPr>
        <p:spPr bwMode="auto">
          <a:xfrm>
            <a:off x="517525" y="2922588"/>
            <a:ext cx="898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chemeClr val="bg1"/>
                </a:solidFill>
              </a:rPr>
              <a:t>8.4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5"/>
          <p:cNvSpPr>
            <a:spLocks noGrp="1" noChangeArrowheads="1"/>
          </p:cNvSpPr>
          <p:nvPr>
            <p:ph idx="1"/>
          </p:nvPr>
        </p:nvSpPr>
        <p:spPr>
          <a:xfrm>
            <a:off x="457200" y="1300163"/>
            <a:ext cx="8229600" cy="5253037"/>
          </a:xfrm>
        </p:spPr>
        <p:txBody>
          <a:bodyPr/>
          <a:lstStyle/>
          <a:p>
            <a:pPr marL="457200" indent="-457200" eaLnBrk="1" hangingPunct="1">
              <a:buClr>
                <a:srgbClr val="0074BC"/>
              </a:buClr>
              <a:buSzPct val="90000"/>
              <a:buFont typeface="Webdings" panose="05030102010509060703" pitchFamily="18" charset="2"/>
              <a:buChar char=""/>
            </a:pPr>
            <a:r>
              <a:rPr lang="en-US" altLang="en-US" sz="2800" dirty="0"/>
              <a:t>Use the Direct Comparison Test to determine whether a series converges or diverges.</a:t>
            </a:r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anose="05030102010509060703" pitchFamily="18" charset="2"/>
              <a:buChar char=""/>
            </a:pPr>
            <a:endParaRPr lang="en-US" altLang="en-US" sz="2800" dirty="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anose="05030102010509060703" pitchFamily="18" charset="2"/>
              <a:buChar char=""/>
            </a:pPr>
            <a:r>
              <a:rPr lang="en-US" altLang="en-US" sz="2800" dirty="0"/>
              <a:t>Use the Limit Comparison Test to determine whether a series converges or diverges.</a:t>
            </a:r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455613" y="349250"/>
            <a:ext cx="82264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4000">
                <a:solidFill>
                  <a:srgbClr val="FFFFFF"/>
                </a:solidFill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000">
                <a:solidFill>
                  <a:srgbClr val="005BAA"/>
                </a:solidFill>
              </a:rPr>
              <a:t>Direct Comparison Test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547688" y="319088"/>
            <a:ext cx="82264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4000"/>
          </a:p>
        </p:txBody>
      </p:sp>
      <p:sp>
        <p:nvSpPr>
          <p:cNvPr id="11267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For the convergence tests the terms of the series have to be fairly simple and the series must have special characteristics in order for the convergence tests to be applied.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A slight deviation from these special characteristics can make a test nonapplicable.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1268" name="Text Box 14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Direct Comparison Test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3"/>
          <p:cNvSpPr>
            <a:spLocks noChangeArrowheads="1"/>
          </p:cNvSpPr>
          <p:nvPr/>
        </p:nvSpPr>
        <p:spPr bwMode="auto">
          <a:xfrm>
            <a:off x="455613" y="1370013"/>
            <a:ext cx="8226425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For example, in the following pairs, the second series cannot be tested by the same convergence test as the first series even though it is similar to the first.</a:t>
            </a:r>
          </a:p>
        </p:txBody>
      </p:sp>
      <p:sp>
        <p:nvSpPr>
          <p:cNvPr id="12291" name="Text Box 14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Direct Comparison Test</a:t>
            </a:r>
          </a:p>
        </p:txBody>
      </p:sp>
      <p:pic>
        <p:nvPicPr>
          <p:cNvPr id="1229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971800"/>
            <a:ext cx="75755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547688" y="319088"/>
            <a:ext cx="82264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4000"/>
          </a:p>
        </p:txBody>
      </p:sp>
      <p:sp>
        <p:nvSpPr>
          <p:cNvPr id="13315" name="Text Box 14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Direct Comparison Test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1524000"/>
            <a:ext cx="84820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Determine the convergence or divergence of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DBC"/>
                </a:solidFill>
              </a:rPr>
              <a:t>Solution: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This series resembles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Term-by-term comparison yields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So, by the Direct Comparison Test, the series converges.</a:t>
            </a:r>
          </a:p>
        </p:txBody>
      </p:sp>
      <p:pic>
        <p:nvPicPr>
          <p:cNvPr id="1433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725" y="1235075"/>
            <a:ext cx="14811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124200"/>
            <a:ext cx="4872038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6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775200"/>
            <a:ext cx="4205288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14"/>
          <p:cNvSpPr txBox="1">
            <a:spLocks noChangeArrowheads="1"/>
          </p:cNvSpPr>
          <p:nvPr/>
        </p:nvSpPr>
        <p:spPr bwMode="auto">
          <a:xfrm>
            <a:off x="457200" y="306388"/>
            <a:ext cx="8312150" cy="74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</a:rPr>
              <a:t>Example 1 – </a:t>
            </a:r>
            <a:r>
              <a:rPr lang="en-US" altLang="en-US" sz="3000" i="1" dirty="0">
                <a:solidFill>
                  <a:schemeClr val="bg1"/>
                </a:solidFill>
              </a:rPr>
              <a:t>Using the Direct Comparison</a:t>
            </a:r>
            <a:r>
              <a:rPr lang="en-US" altLang="en-US" sz="3000" dirty="0">
                <a:solidFill>
                  <a:schemeClr val="bg1"/>
                </a:solidFill>
              </a:rPr>
              <a:t> </a:t>
            </a:r>
            <a:r>
              <a:rPr lang="en-US" altLang="en-US" sz="3000" i="1" dirty="0">
                <a:solidFill>
                  <a:schemeClr val="bg1"/>
                </a:solidFill>
              </a:rPr>
              <a:t>Test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005BAA"/>
                </a:solidFill>
              </a:rPr>
              <a:t>Limit Comparison Test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47663"/>
            <a:ext cx="8312150" cy="703262"/>
          </a:xfrm>
          <a:noFill/>
        </p:spPr>
        <p:txBody>
          <a:bodyPr/>
          <a:lstStyle/>
          <a:p>
            <a:pPr eaLnBrk="1" hangingPunct="1"/>
            <a:r>
              <a:rPr lang="en-US" altLang="en-US" sz="4000">
                <a:solidFill>
                  <a:schemeClr val="bg1"/>
                </a:solidFill>
              </a:rPr>
              <a:t>Limit Comparison Test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Sometimes a series closely resembles a </a:t>
            </a:r>
            <a:r>
              <a:rPr lang="en-US" altLang="en-US" i="1"/>
              <a:t>p</a:t>
            </a:r>
            <a:r>
              <a:rPr lang="en-US" altLang="en-US"/>
              <a:t>-series or a geometric series, yet you cannot establish the term-by-term comparison necessary to apply the Direct Comparison Test. Under these circumstances you may be able to apply a second comparison test, called the </a:t>
            </a:r>
            <a:r>
              <a:rPr lang="en-US" altLang="en-US" b="1"/>
              <a:t>Limit Comparison Test.</a:t>
            </a: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pic>
        <p:nvPicPr>
          <p:cNvPr id="1741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67138"/>
            <a:ext cx="72199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547688" y="319088"/>
            <a:ext cx="82264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40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47663"/>
            <a:ext cx="8312150" cy="703262"/>
          </a:xfrm>
        </p:spPr>
        <p:txBody>
          <a:bodyPr/>
          <a:lstStyle/>
          <a:p>
            <a:pPr eaLnBrk="1" hangingPunct="1"/>
            <a:r>
              <a:rPr lang="en-US" altLang="en-US" sz="3000" dirty="0">
                <a:solidFill>
                  <a:schemeClr val="bg1"/>
                </a:solidFill>
              </a:rPr>
              <a:t>Example 3 – </a:t>
            </a:r>
            <a:r>
              <a:rPr lang="en-US" altLang="en-US" sz="3000" i="1" dirty="0">
                <a:solidFill>
                  <a:schemeClr val="bg1"/>
                </a:solidFill>
              </a:rPr>
              <a:t>Using the Limit Comparison Test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Show that the following general harmonic series diverges.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dirty="0">
              <a:solidFill>
                <a:srgbClr val="0073AE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dirty="0">
              <a:solidFill>
                <a:srgbClr val="0073AE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4BC"/>
                </a:solidFill>
              </a:rPr>
              <a:t>Solution: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200" dirty="0">
              <a:solidFill>
                <a:srgbClr val="0073AE"/>
              </a:solidFill>
            </a:endParaRP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By comparison with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you have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Because this limit is greater than 0, you can conclude from the Limit Comparison Test that the given series diverges.</a:t>
            </a:r>
          </a:p>
          <a:p>
            <a:pPr marL="0" indent="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3281363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600" y="3186113"/>
            <a:ext cx="4140200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667250"/>
            <a:ext cx="4716463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9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9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19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cbf3042-b1a0-42e4-a5cb-d755198f9e1c"/>
</p:tagLst>
</file>

<file path=ppt/theme/theme1.xml><?xml version="1.0" encoding="utf-8"?>
<a:theme xmlns:a="http://schemas.openxmlformats.org/drawingml/2006/main" name="Larsoen_master slide">
  <a:themeElements>
    <a:clrScheme name="Larsoen_master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soen_mast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arsoen_mast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Larsoen_master slide</Template>
  <TotalTime>794</TotalTime>
  <Words>279</Words>
  <Application>Microsoft Office PowerPoint</Application>
  <PresentationFormat>On-screen Show (4:3)</PresentationFormat>
  <Paragraphs>52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Webdings</vt:lpstr>
      <vt:lpstr>Wingdings</vt:lpstr>
      <vt:lpstr>Larsoen_master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Limit Comparison Test</vt:lpstr>
      <vt:lpstr>Example 3 – Using the Limit Comparison Test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ssharma</dc:creator>
  <cp:lastModifiedBy>Anderson, John W</cp:lastModifiedBy>
  <cp:revision>154</cp:revision>
  <dcterms:created xsi:type="dcterms:W3CDTF">2008-11-21T04:28:28Z</dcterms:created>
  <dcterms:modified xsi:type="dcterms:W3CDTF">2020-01-09T17:32:13Z</dcterms:modified>
</cp:coreProperties>
</file>