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sldIdLst>
    <p:sldId id="269" r:id="rId2"/>
    <p:sldId id="270" r:id="rId3"/>
    <p:sldId id="271" r:id="rId4"/>
    <p:sldId id="272" r:id="rId5"/>
    <p:sldId id="259" r:id="rId6"/>
    <p:sldId id="261" r:id="rId7"/>
    <p:sldId id="262" r:id="rId8"/>
    <p:sldId id="263" r:id="rId9"/>
    <p:sldId id="264" r:id="rId10"/>
    <p:sldId id="265" r:id="rId11"/>
    <p:sldId id="268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BC"/>
    <a:srgbClr val="CC0066"/>
    <a:srgbClr val="FF0066"/>
    <a:srgbClr val="FF3399"/>
    <a:srgbClr val="CC0099"/>
    <a:srgbClr val="009BAE"/>
    <a:srgbClr val="0099AC"/>
    <a:srgbClr val="007D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4660"/>
  </p:normalViewPr>
  <p:slideViewPr>
    <p:cSldViewPr>
      <p:cViewPr varScale="1">
        <p:scale>
          <a:sx n="128" d="100"/>
          <a:sy n="128" d="100"/>
        </p:scale>
        <p:origin x="14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06C71F-4A56-463E-970B-DF55803EFF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6350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AA738BD-0A25-42CE-A676-D3D375874B7C}" type="slidenum">
              <a:rPr lang="en-US" altLang="en-US" smtClean="0">
                <a:solidFill>
                  <a:srgbClr val="000000"/>
                </a:solidFill>
              </a:rPr>
              <a:pPr/>
              <a:t>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776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851ED40-B50F-4B63-8072-7722F7178053}" type="slidenum">
              <a:rPr lang="en-US" altLang="en-US" smtClean="0">
                <a:solidFill>
                  <a:srgbClr val="000000"/>
                </a:solidFill>
              </a:rPr>
              <a:pPr/>
              <a:t>2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560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87B292-0AE8-40C8-8222-F3919881C8E6}" type="slidenum">
              <a:rPr lang="en-US" altLang="en-US" smtClean="0">
                <a:solidFill>
                  <a:srgbClr val="000000"/>
                </a:solidFill>
              </a:rPr>
              <a:pPr/>
              <a:t>4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904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787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82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759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00163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61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1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115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36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146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934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3225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732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03225"/>
            <a:ext cx="2057400" cy="54229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03225"/>
            <a:ext cx="6019800" cy="542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235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3D4B113-8DC4-4CC6-9B7A-A031FA9A66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9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00163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 userDrawn="1"/>
        </p:nvSpPr>
        <p:spPr bwMode="auto">
          <a:xfrm>
            <a:off x="8543925" y="6172200"/>
            <a:ext cx="6000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fld id="{BB00E053-8ABF-4EB5-9C63-1E1BF7BCD3FB}" type="slidenum">
              <a:rPr lang="en-US" altLang="en-US" smtClean="0"/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06363"/>
            <a:ext cx="876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032" name="Picture 12"/>
          <p:cNvPicPr>
            <a:picLocks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366713"/>
            <a:ext cx="8837612" cy="72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34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0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000" b="1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2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4000" b="1">
                <a:solidFill>
                  <a:srgbClr val="005BAA"/>
                </a:solidFill>
              </a:rPr>
              <a:t>Infinite Series</a:t>
            </a:r>
            <a:endParaRPr lang="en-US" altLang="en-US" sz="4000" b="1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222" y="3935598"/>
            <a:ext cx="3429000" cy="1965577"/>
          </a:xfrm>
          <a:prstGeom prst="rect">
            <a:avLst/>
          </a:prstGeom>
        </p:spPr>
      </p:pic>
      <p:pic>
        <p:nvPicPr>
          <p:cNvPr id="9" name="Picture 8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822" y="3935598"/>
            <a:ext cx="3429000" cy="1971856"/>
          </a:xfrm>
          <a:prstGeom prst="rect">
            <a:avLst/>
          </a:prstGeom>
        </p:spPr>
      </p:pic>
      <p:pic>
        <p:nvPicPr>
          <p:cNvPr id="10" name="Picture 9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13801"/>
            <a:ext cx="4514850" cy="2695575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735" y="1111406"/>
            <a:ext cx="2210580" cy="26635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355850"/>
            <a:ext cx="87598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 alt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2574925" y="2613025"/>
            <a:ext cx="49942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0074BC"/>
                </a:solidFill>
              </a:rPr>
              <a:t>The Integral Test and</a:t>
            </a:r>
            <a:br>
              <a:rPr lang="en-US" altLang="en-US" sz="4000">
                <a:solidFill>
                  <a:srgbClr val="0074BC"/>
                </a:solidFill>
              </a:rPr>
            </a:br>
            <a:r>
              <a:rPr lang="en-US" altLang="en-US" sz="4000" i="1">
                <a:solidFill>
                  <a:srgbClr val="0074BC"/>
                </a:solidFill>
              </a:rPr>
              <a:t>p</a:t>
            </a:r>
            <a:r>
              <a:rPr lang="en-US" altLang="en-US" sz="4000">
                <a:solidFill>
                  <a:srgbClr val="0074BC"/>
                </a:solidFill>
              </a:rPr>
              <a:t>-Series</a:t>
            </a:r>
          </a:p>
        </p:txBody>
      </p:sp>
      <p:sp>
        <p:nvSpPr>
          <p:cNvPr id="6149" name="Text Box 31"/>
          <p:cNvSpPr txBox="1">
            <a:spLocks noChangeArrowheads="1"/>
          </p:cNvSpPr>
          <p:nvPr/>
        </p:nvSpPr>
        <p:spPr bwMode="auto">
          <a:xfrm>
            <a:off x="522288" y="2922588"/>
            <a:ext cx="898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b="1">
                <a:solidFill>
                  <a:schemeClr val="bg1"/>
                </a:solidFill>
              </a:rPr>
              <a:t>8.3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5"/>
          <p:cNvSpPr>
            <a:spLocks noGrp="1" noChangeArrowheads="1"/>
          </p:cNvSpPr>
          <p:nvPr>
            <p:ph idx="1"/>
          </p:nvPr>
        </p:nvSpPr>
        <p:spPr>
          <a:xfrm>
            <a:off x="457200" y="1300163"/>
            <a:ext cx="8229600" cy="5100637"/>
          </a:xfrm>
        </p:spPr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r>
              <a:rPr lang="en-US" altLang="en-US" sz="2800"/>
              <a:t>Use the Integral Test to determine whether an infinite series converges or diverges.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endParaRPr lang="en-US" altLang="en-US" sz="280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r>
              <a:rPr lang="en-US" altLang="en-US" sz="2800"/>
              <a:t>Use properties of </a:t>
            </a:r>
            <a:r>
              <a:rPr lang="en-US" altLang="en-US" sz="2800" i="1"/>
              <a:t>p</a:t>
            </a:r>
            <a:r>
              <a:rPr lang="en-US" altLang="en-US" sz="2800"/>
              <a:t>-series and harmonic series.</a:t>
            </a:r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anose="05030102010509060703" pitchFamily="18" charset="2"/>
              <a:buChar char=""/>
            </a:pPr>
            <a:endParaRPr lang="en-US" altLang="en-US" sz="2800"/>
          </a:p>
        </p:txBody>
      </p:sp>
      <p:sp>
        <p:nvSpPr>
          <p:cNvPr id="8195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rgbClr val="005BAA"/>
                </a:solidFill>
              </a:rPr>
              <a:t>The Integral Test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5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 The Integral Test</a:t>
            </a:r>
          </a:p>
        </p:txBody>
      </p:sp>
      <p:pic>
        <p:nvPicPr>
          <p:cNvPr id="11267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8" y="1447800"/>
            <a:ext cx="84645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800">
                <a:solidFill>
                  <a:schemeClr val="bg1"/>
                </a:solidFill>
              </a:rPr>
              <a:t>Example 1 – </a:t>
            </a:r>
            <a:r>
              <a:rPr lang="en-US" altLang="en-US" sz="3800" i="1">
                <a:solidFill>
                  <a:schemeClr val="bg1"/>
                </a:solidFill>
              </a:rPr>
              <a:t>Using the Integral Test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/>
              <a:t>Apply the Integral Test to the series  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>
                <a:solidFill>
                  <a:srgbClr val="0074BC"/>
                </a:solidFill>
              </a:rPr>
              <a:t>Solution: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/>
              <a:t>The function                          is positive and continuous for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 sz="3600"/>
              <a:t>   </a:t>
            </a:r>
            <a:r>
              <a:rPr lang="en-US" altLang="en-US"/>
              <a:t>       </a:t>
            </a:r>
          </a:p>
          <a:p>
            <a:pPr marL="457200" indent="-457200" eaLnBrk="1" hangingPunct="1">
              <a:buFont typeface="Wingdings" panose="05000000000000000000" pitchFamily="2" charset="2"/>
              <a:buNone/>
            </a:pPr>
            <a:r>
              <a:rPr lang="en-US" altLang="en-US"/>
              <a:t>To determine whether</a:t>
            </a:r>
            <a:r>
              <a:rPr lang="en-US" altLang="en-US" i="1"/>
              <a:t> f</a:t>
            </a:r>
            <a:r>
              <a:rPr lang="en-US" altLang="en-US"/>
              <a:t> is decreasing, find the derivative.</a:t>
            </a:r>
          </a:p>
        </p:txBody>
      </p:sp>
      <p:pic>
        <p:nvPicPr>
          <p:cNvPr id="33810" name="Picture 1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124200"/>
            <a:ext cx="7588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1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263" y="2786063"/>
            <a:ext cx="21478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427538"/>
            <a:ext cx="1636713" cy="89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Picture 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4427538"/>
            <a:ext cx="3638550" cy="90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95400"/>
            <a:ext cx="1462088" cy="75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4000">
                <a:solidFill>
                  <a:schemeClr val="bg1"/>
                </a:solidFill>
              </a:rPr>
              <a:t> Example 1 – </a:t>
            </a:r>
            <a:r>
              <a:rPr lang="en-US" altLang="en-US" sz="4000" i="1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So, </a:t>
            </a:r>
            <a:r>
              <a:rPr lang="en-US" altLang="en-US" i="1"/>
              <a:t>f'</a:t>
            </a:r>
            <a:r>
              <a:rPr lang="en-US" altLang="en-US"/>
              <a:t>(</a:t>
            </a:r>
            <a:r>
              <a:rPr lang="en-US" altLang="en-US" i="1"/>
              <a:t>x</a:t>
            </a:r>
            <a:r>
              <a:rPr lang="en-US" altLang="en-US"/>
              <a:t>) &lt; 0 for </a:t>
            </a:r>
            <a:r>
              <a:rPr lang="en-US" altLang="en-US" i="1"/>
              <a:t>x </a:t>
            </a:r>
            <a:r>
              <a:rPr lang="en-US" altLang="en-US"/>
              <a:t>&gt; 1 and it follows that </a:t>
            </a:r>
            <a:r>
              <a:rPr lang="en-US" altLang="en-US" i="1"/>
              <a:t>f </a:t>
            </a:r>
            <a:r>
              <a:rPr lang="en-US" altLang="en-US"/>
              <a:t>satisfies the conditions for the Integral Test.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You can integrate to obtain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So, the series </a:t>
            </a:r>
            <a:r>
              <a:rPr lang="en-US" altLang="en-US" i="1"/>
              <a:t>diverges</a:t>
            </a:r>
            <a:r>
              <a:rPr lang="en-US" altLang="en-US"/>
              <a:t>.</a:t>
            </a:r>
          </a:p>
        </p:txBody>
      </p:sp>
      <p:pic>
        <p:nvPicPr>
          <p:cNvPr id="34831" name="Picture 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3048000"/>
            <a:ext cx="3638550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2" name="Picture 1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4363" y="3836988"/>
            <a:ext cx="25590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3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213" y="4464050"/>
            <a:ext cx="2330450" cy="67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4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925" y="5214938"/>
            <a:ext cx="2952750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35" name="Picture 1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8" y="5794375"/>
            <a:ext cx="612775" cy="2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8032750" y="776288"/>
            <a:ext cx="9906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cont’d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48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455613" y="3200400"/>
            <a:ext cx="822642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4000" i="1">
                <a:solidFill>
                  <a:srgbClr val="005BAA"/>
                </a:solidFill>
              </a:rPr>
              <a:t>p</a:t>
            </a:r>
            <a:r>
              <a:rPr lang="en-US" altLang="en-US" sz="4000">
                <a:solidFill>
                  <a:srgbClr val="005BAA"/>
                </a:solidFill>
              </a:rPr>
              <a:t>-Series and Harmonic Series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 second type of series has a simple arithmetic test for</a:t>
            </a:r>
            <a:br>
              <a:rPr lang="en-US" altLang="en-US" dirty="0"/>
            </a:br>
            <a:r>
              <a:rPr lang="en-US" altLang="en-US" dirty="0"/>
              <a:t>convergence or divergence. A series of the form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is a </a:t>
            </a:r>
            <a:r>
              <a:rPr lang="en-US" altLang="en-US" b="1" i="1" dirty="0"/>
              <a:t>p</a:t>
            </a:r>
            <a:r>
              <a:rPr lang="en-US" altLang="en-US" b="1" dirty="0"/>
              <a:t>-series, </a:t>
            </a:r>
            <a:r>
              <a:rPr lang="en-US" altLang="en-US" dirty="0"/>
              <a:t>where </a:t>
            </a:r>
            <a:r>
              <a:rPr lang="en-US" altLang="en-US" i="1" dirty="0"/>
              <a:t>p </a:t>
            </a:r>
            <a:r>
              <a:rPr lang="en-US" altLang="en-US" dirty="0"/>
              <a:t>is a positive constant. </a:t>
            </a:r>
            <a:r>
              <a:rPr lang="en-US" altLang="en-US"/>
              <a:t>For </a:t>
            </a:r>
            <a:r>
              <a:rPr lang="en-US" altLang="en-US" i="1"/>
              <a:t>p </a:t>
            </a:r>
            <a:r>
              <a:rPr lang="en-US" altLang="en-US"/>
              <a:t>= 1, </a:t>
            </a:r>
            <a:br>
              <a:rPr lang="en-US" altLang="en-US"/>
            </a:br>
            <a:r>
              <a:rPr lang="en-US" altLang="en-US"/>
              <a:t>the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3200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is the </a:t>
            </a:r>
            <a:r>
              <a:rPr lang="en-US" altLang="en-US" b="1" dirty="0"/>
              <a:t>harmonic</a:t>
            </a:r>
            <a:r>
              <a:rPr lang="en-US" altLang="en-US" dirty="0"/>
              <a:t> series.</a:t>
            </a:r>
          </a:p>
        </p:txBody>
      </p:sp>
      <p:sp>
        <p:nvSpPr>
          <p:cNvPr id="15363" name="Text Box 17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 </a:t>
            </a:r>
            <a:r>
              <a:rPr lang="en-US" altLang="en-US" sz="4000" i="1">
                <a:solidFill>
                  <a:schemeClr val="bg1"/>
                </a:solidFill>
              </a:rPr>
              <a:t>p</a:t>
            </a:r>
            <a:r>
              <a:rPr lang="en-US" altLang="en-US" sz="4000">
                <a:solidFill>
                  <a:schemeClr val="bg1"/>
                </a:solidFill>
              </a:rPr>
              <a:t>-Series and Harmonic Series</a:t>
            </a:r>
          </a:p>
        </p:txBody>
      </p:sp>
      <p:pic>
        <p:nvPicPr>
          <p:cNvPr id="1536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2347913"/>
            <a:ext cx="49688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688" y="4581525"/>
            <a:ext cx="5811837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/>
              <a:t>A </a:t>
            </a:r>
            <a:r>
              <a:rPr lang="en-US" altLang="en-US" b="1"/>
              <a:t>general harmonic series </a:t>
            </a:r>
            <a:r>
              <a:rPr lang="en-US" altLang="en-US"/>
              <a:t>of the form                   </a:t>
            </a: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br>
              <a:rPr lang="en-US" altLang="en-US"/>
            </a:br>
            <a:r>
              <a:rPr lang="en-US" altLang="en-US"/>
              <a:t>In music, strings of the same material, diameter, and tension, whose lengths form a harmonic series, produce harmonic tones.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6387" name="Text Box 17"/>
          <p:cNvSpPr txBox="1">
            <a:spLocks noChangeArrowheads="1"/>
          </p:cNvSpPr>
          <p:nvPr/>
        </p:nvSpPr>
        <p:spPr bwMode="auto">
          <a:xfrm>
            <a:off x="457200" y="347663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 </a:t>
            </a:r>
            <a:r>
              <a:rPr lang="en-US" altLang="en-US" sz="4000" i="1">
                <a:solidFill>
                  <a:schemeClr val="bg1"/>
                </a:solidFill>
              </a:rPr>
              <a:t>p</a:t>
            </a:r>
            <a:r>
              <a:rPr lang="en-US" altLang="en-US" sz="4000">
                <a:solidFill>
                  <a:schemeClr val="bg1"/>
                </a:solidFill>
              </a:rPr>
              <a:t>-Series and Harmonic Series</a:t>
            </a:r>
          </a:p>
        </p:txBody>
      </p:sp>
      <p:pic>
        <p:nvPicPr>
          <p:cNvPr id="16388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981200"/>
            <a:ext cx="124618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4267200"/>
            <a:ext cx="79756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457200" y="420688"/>
            <a:ext cx="831215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chemeClr val="bg1"/>
                </a:solidFill>
              </a:rPr>
              <a:t> Example 3 – </a:t>
            </a:r>
            <a:r>
              <a:rPr lang="en-US" altLang="en-US" sz="2800" i="1">
                <a:solidFill>
                  <a:schemeClr val="bg1"/>
                </a:solidFill>
              </a:rPr>
              <a:t>Convergent and Divergent p-Series</a:t>
            </a:r>
            <a:r>
              <a:rPr lang="en-US" altLang="en-US" sz="3200" i="1">
                <a:solidFill>
                  <a:schemeClr val="bg1"/>
                </a:solidFill>
              </a:rPr>
              <a:t>    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9387"/>
          </a:xfrm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/>
              <a:t>Discuss the convergence or divergence of (a) the harmonic </a:t>
            </a:r>
            <a:br>
              <a:rPr lang="en-US" altLang="en-US" dirty="0"/>
            </a:br>
            <a:r>
              <a:rPr lang="en-US" altLang="en-US" dirty="0"/>
              <a:t>series and (b) the </a:t>
            </a:r>
            <a:r>
              <a:rPr lang="en-US" altLang="en-US" i="1" dirty="0"/>
              <a:t>p-</a:t>
            </a:r>
            <a:r>
              <a:rPr lang="en-US" altLang="en-US" dirty="0"/>
              <a:t>series with </a:t>
            </a:r>
            <a:r>
              <a:rPr lang="en-US" altLang="en-US" i="1" dirty="0"/>
              <a:t>p =</a:t>
            </a:r>
            <a:r>
              <a:rPr lang="en-US" altLang="en-US" dirty="0"/>
              <a:t> 2.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sz="1000" dirty="0">
              <a:solidFill>
                <a:srgbClr val="0073AE"/>
              </a:solidFill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a.  </a:t>
            </a:r>
            <a:r>
              <a:rPr lang="en-US" altLang="en-US" dirty="0"/>
              <a:t>From Theorem 8.11, it follows that the harmonic series</a:t>
            </a:r>
          </a:p>
          <a:p>
            <a:pPr eaLnBrk="1" hangingPunct="1">
              <a:buFont typeface="Wingdings" panose="05000000000000000000" pitchFamily="2" charset="2"/>
              <a:buAutoNum type="alphaLcPeriod"/>
              <a:defRPr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/>
              <a:t>     diverges.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sz="1000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b="1" dirty="0"/>
              <a:t>b.  </a:t>
            </a:r>
            <a:r>
              <a:rPr lang="en-US" altLang="en-US" dirty="0"/>
              <a:t>From Theorem 8.11, it follows that the </a:t>
            </a:r>
            <a:r>
              <a:rPr lang="en-US" altLang="en-US" i="1" dirty="0"/>
              <a:t>p-</a:t>
            </a:r>
            <a:r>
              <a:rPr lang="en-US" altLang="en-US" dirty="0"/>
              <a:t>series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 altLang="en-US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 altLang="en-US" dirty="0"/>
              <a:t>      converges.</a:t>
            </a:r>
            <a:endParaRPr lang="en-US" altLang="en-US" b="1" dirty="0"/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025" y="3429000"/>
            <a:ext cx="47625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317625" y="5340350"/>
            <a:ext cx="5159375" cy="603250"/>
            <a:chOff x="816" y="1200"/>
            <a:chExt cx="3250" cy="380"/>
          </a:xfrm>
        </p:grpSpPr>
        <p:pic>
          <p:nvPicPr>
            <p:cNvPr id="1741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200"/>
              <a:ext cx="2004" cy="3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5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" y="1296"/>
              <a:ext cx="322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Larsoen_master slide">
  <a:themeElements>
    <a:clrScheme name="Larsoen_master slid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soen_mast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rsoen_master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soen_master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soen_master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Larsoen_master slide</Template>
  <TotalTime>901</TotalTime>
  <Words>187</Words>
  <Application>Microsoft Office PowerPoint</Application>
  <PresentationFormat>On-screen Show (4:3)</PresentationFormat>
  <Paragraphs>61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Webdings</vt:lpstr>
      <vt:lpstr>Wingdings</vt:lpstr>
      <vt:lpstr>Larsoen_master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168</cp:revision>
  <dcterms:created xsi:type="dcterms:W3CDTF">2008-11-21T04:28:28Z</dcterms:created>
  <dcterms:modified xsi:type="dcterms:W3CDTF">2020-01-09T17:32:00Z</dcterms:modified>
</cp:coreProperties>
</file>