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6"/>
  </p:notesMasterIdLst>
  <p:sldIdLst>
    <p:sldId id="283" r:id="rId2"/>
    <p:sldId id="284" r:id="rId3"/>
    <p:sldId id="285" r:id="rId4"/>
    <p:sldId id="286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82" r:id="rId14"/>
    <p:sldId id="271" r:id="rId15"/>
    <p:sldId id="272" r:id="rId16"/>
    <p:sldId id="273" r:id="rId17"/>
    <p:sldId id="274" r:id="rId18"/>
    <p:sldId id="287" r:id="rId19"/>
    <p:sldId id="288" r:id="rId20"/>
    <p:sldId id="276" r:id="rId21"/>
    <p:sldId id="277" r:id="rId22"/>
    <p:sldId id="278" r:id="rId23"/>
    <p:sldId id="280" r:id="rId24"/>
    <p:sldId id="281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FF0066"/>
    <a:srgbClr val="FF3399"/>
    <a:srgbClr val="CC0099"/>
    <a:srgbClr val="009BAE"/>
    <a:srgbClr val="0099AC"/>
    <a:srgbClr val="007DBC"/>
    <a:srgbClr val="007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88" autoAdjust="0"/>
    <p:restoredTop sz="94660"/>
  </p:normalViewPr>
  <p:slideViewPr>
    <p:cSldViewPr>
      <p:cViewPr varScale="1">
        <p:scale>
          <a:sx n="128" d="100"/>
          <a:sy n="128" d="100"/>
        </p:scale>
        <p:origin x="1422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2B9A3CD-AE87-45B6-B273-C94EA73CA7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11905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9A6FB8A-D667-4885-9BE0-1B10FC0BF49D}" type="slidenum">
              <a:rPr lang="en-US" altLang="en-US" smtClean="0">
                <a:solidFill>
                  <a:srgbClr val="000000"/>
                </a:solidFill>
              </a:rPr>
              <a:pPr/>
              <a:t>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6675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E566D13-A6A2-4AF3-B425-DB6F065649AE}" type="slidenum">
              <a:rPr lang="en-US" altLang="en-US" smtClean="0">
                <a:solidFill>
                  <a:srgbClr val="000000"/>
                </a:solidFill>
              </a:rPr>
              <a:pPr/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9159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614A082-920E-42A0-B0C4-F415F0035E6D}" type="slidenum">
              <a:rPr lang="en-US" altLang="en-US" smtClean="0">
                <a:solidFill>
                  <a:srgbClr val="000000"/>
                </a:solidFill>
              </a:rPr>
              <a:pPr/>
              <a:t>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989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310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3225"/>
            <a:ext cx="8229600" cy="6397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184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164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3225"/>
            <a:ext cx="8229600" cy="6397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001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001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059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611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3225"/>
            <a:ext cx="8229600" cy="6397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222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17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475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655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3225"/>
            <a:ext cx="8229600" cy="6397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101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03225"/>
            <a:ext cx="2057400" cy="54229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03225"/>
            <a:ext cx="6019800" cy="5422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9613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9738" y="168275"/>
            <a:ext cx="8247062" cy="6384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7AFC8EE-BA93-4BDE-A438-003C2DAA50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348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00163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24" name="Text Box 12"/>
          <p:cNvSpPr txBox="1">
            <a:spLocks noChangeArrowheads="1"/>
          </p:cNvSpPr>
          <p:nvPr userDrawn="1"/>
        </p:nvSpPr>
        <p:spPr bwMode="auto">
          <a:xfrm>
            <a:off x="8543925" y="6172200"/>
            <a:ext cx="600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fld id="{0D01A400-E208-4370-A21E-909DC14A6C41}" type="slidenum">
              <a:rPr lang="en-US" altLang="en-US" smtClean="0"/>
              <a:pPr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06363"/>
            <a:ext cx="876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pic>
        <p:nvPicPr>
          <p:cNvPr id="1032" name="Picture 12"/>
          <p:cNvPicPr>
            <a:picLocks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366713"/>
            <a:ext cx="8837612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image" Target="../media/image23.wmf"/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12" Type="http://schemas.openxmlformats.org/officeDocument/2006/relationships/image" Target="../media/image22.w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wmf"/><Relationship Id="rId5" Type="http://schemas.openxmlformats.org/officeDocument/2006/relationships/image" Target="../media/image15.wmf"/><Relationship Id="rId10" Type="http://schemas.openxmlformats.org/officeDocument/2006/relationships/image" Target="../media/image20.wmf"/><Relationship Id="rId4" Type="http://schemas.openxmlformats.org/officeDocument/2006/relationships/image" Target="../media/image14.wmf"/><Relationship Id="rId9" Type="http://schemas.openxmlformats.org/officeDocument/2006/relationships/image" Target="../media/image19.wmf"/><Relationship Id="rId1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wmf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34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 Diagonal Corner Rectangle 5"/>
          <p:cNvSpPr/>
          <p:nvPr/>
        </p:nvSpPr>
        <p:spPr>
          <a:xfrm>
            <a:off x="47625" y="57150"/>
            <a:ext cx="9048750" cy="6210300"/>
          </a:xfrm>
          <a:prstGeom prst="round2Diag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00" name="Text Box 2"/>
          <p:cNvSpPr txBox="1">
            <a:spLocks noChangeArrowheads="1"/>
          </p:cNvSpPr>
          <p:nvPr/>
        </p:nvSpPr>
        <p:spPr bwMode="auto">
          <a:xfrm>
            <a:off x="2133600" y="6248400"/>
            <a:ext cx="548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</a:rPr>
              <a:t>Copyright © Cengage Learning. All rights reserved.</a:t>
            </a:r>
            <a:r>
              <a:rPr lang="en-US" altLang="en-US" sz="1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1524000" y="-12700"/>
            <a:ext cx="536575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8000" b="1">
                <a:solidFill>
                  <a:srgbClr val="EC008C"/>
                </a:solidFill>
              </a:rPr>
              <a:t>8</a:t>
            </a:r>
          </a:p>
        </p:txBody>
      </p:sp>
      <p:sp>
        <p:nvSpPr>
          <p:cNvPr id="4102" name="TextBox 7"/>
          <p:cNvSpPr txBox="1">
            <a:spLocks noChangeArrowheads="1"/>
          </p:cNvSpPr>
          <p:nvPr/>
        </p:nvSpPr>
        <p:spPr bwMode="auto">
          <a:xfrm>
            <a:off x="2362200" y="215900"/>
            <a:ext cx="6096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4000" b="1">
                <a:solidFill>
                  <a:srgbClr val="005BAA"/>
                </a:solidFill>
              </a:rPr>
              <a:t>Infinite Series</a:t>
            </a:r>
            <a:endParaRPr lang="en-US" altLang="en-US" sz="4000" b="1">
              <a:solidFill>
                <a:srgbClr val="005BAA"/>
              </a:solidFill>
            </a:endParaRPr>
          </a:p>
        </p:txBody>
      </p:sp>
      <p:pic>
        <p:nvPicPr>
          <p:cNvPr id="8" name="Picture 7" descr="A picture containing food&#10;&#10;Description automatically generated">
            <a:extLst>
              <a:ext uri="{FF2B5EF4-FFF2-40B4-BE49-F238E27FC236}">
                <a16:creationId xmlns:a16="http://schemas.microsoft.com/office/drawing/2014/main" id="{8D080D66-181F-4119-B9F9-7CC96AC9CF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422" y="3974763"/>
            <a:ext cx="3429000" cy="1965577"/>
          </a:xfrm>
          <a:prstGeom prst="rect">
            <a:avLst/>
          </a:prstGeom>
        </p:spPr>
      </p:pic>
      <p:pic>
        <p:nvPicPr>
          <p:cNvPr id="9" name="Picture 8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03E5B166-0BED-43C0-97D7-1B6C505152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022" y="3974763"/>
            <a:ext cx="3429000" cy="1971856"/>
          </a:xfrm>
          <a:prstGeom prst="rect">
            <a:avLst/>
          </a:prstGeom>
        </p:spPr>
      </p:pic>
      <p:pic>
        <p:nvPicPr>
          <p:cNvPr id="10" name="Picture 9" descr="A blurry photo of a busy city street&#10;&#10;Description automatically generated">
            <a:extLst>
              <a:ext uri="{FF2B5EF4-FFF2-40B4-BE49-F238E27FC236}">
                <a16:creationId xmlns:a16="http://schemas.microsoft.com/office/drawing/2014/main" id="{4D928446-FB40-4C7D-8E34-8421CE2A2A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52966"/>
            <a:ext cx="4514850" cy="2695575"/>
          </a:xfrm>
          <a:prstGeom prst="rect">
            <a:avLst/>
          </a:prstGeom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BB505AC1-F777-40E9-8DA1-F5589619A2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935" y="1150571"/>
            <a:ext cx="2210580" cy="266356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355850"/>
            <a:ext cx="875982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2133600" y="6248400"/>
            <a:ext cx="548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</a:rPr>
              <a:t>Copyright © Cengage Learning. All rights reserved.</a:t>
            </a:r>
            <a:r>
              <a:rPr lang="en-US" altLang="en-US" sz="1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148" name="Text Box 38"/>
          <p:cNvSpPr txBox="1">
            <a:spLocks noChangeArrowheads="1"/>
          </p:cNvSpPr>
          <p:nvPr/>
        </p:nvSpPr>
        <p:spPr bwMode="auto">
          <a:xfrm>
            <a:off x="2155825" y="2921000"/>
            <a:ext cx="58324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0074BC"/>
                </a:solidFill>
              </a:rPr>
              <a:t>Series and Convergence</a:t>
            </a:r>
          </a:p>
        </p:txBody>
      </p:sp>
      <p:sp>
        <p:nvSpPr>
          <p:cNvPr id="6149" name="Text Box 31"/>
          <p:cNvSpPr txBox="1">
            <a:spLocks noChangeArrowheads="1"/>
          </p:cNvSpPr>
          <p:nvPr/>
        </p:nvSpPr>
        <p:spPr bwMode="auto">
          <a:xfrm>
            <a:off x="522288" y="2922588"/>
            <a:ext cx="8985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chemeClr val="bg1"/>
                </a:solidFill>
              </a:rPr>
              <a:t>8.2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15"/>
          <p:cNvSpPr>
            <a:spLocks noGrp="1" noChangeArrowheads="1"/>
          </p:cNvSpPr>
          <p:nvPr>
            <p:ph idx="1"/>
          </p:nvPr>
        </p:nvSpPr>
        <p:spPr>
          <a:xfrm>
            <a:off x="457200" y="1300163"/>
            <a:ext cx="8229600" cy="5329237"/>
          </a:xfrm>
        </p:spPr>
        <p:txBody>
          <a:bodyPr/>
          <a:lstStyle/>
          <a:p>
            <a:pPr marL="457200" indent="-457200" eaLnBrk="1" hangingPunct="1">
              <a:buClr>
                <a:srgbClr val="0074BC"/>
              </a:buClr>
              <a:buSzPct val="90000"/>
              <a:buFont typeface="Webdings" pitchFamily="18" charset="2"/>
              <a:buChar char=""/>
              <a:defRPr/>
            </a:pPr>
            <a:r>
              <a:rPr lang="en-US" sz="2800" dirty="0"/>
              <a:t>Understand the definition of a convergent infinite series.</a:t>
            </a:r>
          </a:p>
          <a:p>
            <a:pPr marL="457200" indent="-457200" eaLnBrk="1" hangingPunct="1">
              <a:buClr>
                <a:srgbClr val="0074BC"/>
              </a:buClr>
              <a:buSzPct val="90000"/>
              <a:buFont typeface="Webdings" pitchFamily="18" charset="2"/>
              <a:buChar char=""/>
              <a:defRPr/>
            </a:pPr>
            <a:endParaRPr lang="en-US" sz="2800" dirty="0"/>
          </a:p>
          <a:p>
            <a:pPr marL="457200" indent="-457200" eaLnBrk="1" hangingPunct="1">
              <a:buClr>
                <a:srgbClr val="0074BC"/>
              </a:buClr>
              <a:buSzPct val="90000"/>
              <a:buFont typeface="Webdings" pitchFamily="18" charset="2"/>
              <a:buChar char=""/>
              <a:defRPr/>
            </a:pPr>
            <a:r>
              <a:rPr lang="en-US" sz="2800" dirty="0"/>
              <a:t>Use properties of infinite geometric series.</a:t>
            </a:r>
          </a:p>
          <a:p>
            <a:pPr marL="457200" indent="-457200" eaLnBrk="1" hangingPunct="1">
              <a:buClr>
                <a:srgbClr val="0074BC"/>
              </a:buClr>
              <a:buSzPct val="90000"/>
              <a:buFont typeface="Webdings" pitchFamily="18" charset="2"/>
              <a:buChar char=""/>
              <a:defRPr/>
            </a:pPr>
            <a:endParaRPr lang="en-US" sz="2800" dirty="0"/>
          </a:p>
          <a:p>
            <a:pPr marL="457200" indent="-457200" eaLnBrk="1" hangingPunct="1">
              <a:buClr>
                <a:srgbClr val="0074BC"/>
              </a:buClr>
              <a:buSzPct val="90000"/>
              <a:buFont typeface="Webdings" pitchFamily="18" charset="2"/>
              <a:buChar char=""/>
              <a:defRPr/>
            </a:pPr>
            <a:r>
              <a:rPr lang="en-US" sz="2800" dirty="0"/>
              <a:t>Use the </a:t>
            </a:r>
            <a:r>
              <a:rPr lang="en-US" sz="2800" i="1" dirty="0"/>
              <a:t>n</a:t>
            </a:r>
            <a:r>
              <a:rPr lang="en-US" sz="2800" dirty="0"/>
              <a:t>th-Term Test for Divergence of an infinite series.</a:t>
            </a:r>
          </a:p>
          <a:p>
            <a:pPr marL="0" indent="0" eaLnBrk="1" hangingPunct="1">
              <a:buClr>
                <a:srgbClr val="0074BC"/>
              </a:buClr>
              <a:buSzPct val="90000"/>
              <a:buFont typeface="Wingdings" panose="05000000000000000000" pitchFamily="2" charset="2"/>
              <a:buNone/>
              <a:defRPr/>
            </a:pPr>
            <a:endParaRPr lang="en-US" sz="2800" dirty="0"/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5613" y="349250"/>
            <a:ext cx="8226425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rgbClr val="FFFFFF"/>
                </a:solidFill>
              </a:rPr>
              <a:t>Objectives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455613" y="3198813"/>
            <a:ext cx="82264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rgbClr val="005BAA"/>
                </a:solidFill>
              </a:rPr>
              <a:t>Infinite Series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458200" cy="5256213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One important application of infinite sequences is in representing “infinite summations.” 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sz="100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Informally, if {</a:t>
            </a:r>
            <a:r>
              <a:rPr lang="en-US" altLang="en-US" i="1"/>
              <a:t>a</a:t>
            </a:r>
            <a:r>
              <a:rPr lang="en-US" altLang="en-US" i="1" baseline="-25000"/>
              <a:t>n</a:t>
            </a:r>
            <a:r>
              <a:rPr lang="en-US" altLang="en-US"/>
              <a:t>} is an infinite sequence, then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is an </a:t>
            </a:r>
            <a:r>
              <a:rPr lang="en-US" altLang="en-US" b="1"/>
              <a:t>infinite series </a:t>
            </a:r>
            <a:r>
              <a:rPr lang="en-US" altLang="en-US"/>
              <a:t>(or simply a </a:t>
            </a:r>
            <a:r>
              <a:rPr lang="en-US" altLang="en-US" b="1"/>
              <a:t>series</a:t>
            </a:r>
            <a:r>
              <a:rPr lang="en-US" altLang="en-US"/>
              <a:t>). 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sz="160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The numbers </a:t>
            </a:r>
            <a:r>
              <a:rPr lang="en-US" altLang="en-US" i="1"/>
              <a:t>a</a:t>
            </a:r>
            <a:r>
              <a:rPr lang="en-US" altLang="en-US" baseline="-25000"/>
              <a:t>1</a:t>
            </a:r>
            <a:r>
              <a:rPr lang="en-US" altLang="en-US"/>
              <a:t>, </a:t>
            </a:r>
            <a:r>
              <a:rPr lang="en-US" altLang="en-US" i="1"/>
              <a:t>a</a:t>
            </a:r>
            <a:r>
              <a:rPr lang="en-US" altLang="en-US" baseline="-25000"/>
              <a:t>2</a:t>
            </a:r>
            <a:r>
              <a:rPr lang="en-US" altLang="en-US"/>
              <a:t>, </a:t>
            </a:r>
            <a:r>
              <a:rPr lang="en-US" altLang="en-US" i="1"/>
              <a:t>a</a:t>
            </a:r>
            <a:r>
              <a:rPr lang="en-US" altLang="en-US" baseline="-25000"/>
              <a:t>3</a:t>
            </a:r>
            <a:r>
              <a:rPr lang="en-US" altLang="en-US"/>
              <a:t>, and so on are the </a:t>
            </a:r>
            <a:r>
              <a:rPr lang="en-US" altLang="en-US" b="1"/>
              <a:t>terms </a:t>
            </a:r>
            <a:r>
              <a:rPr lang="en-US" altLang="en-US"/>
              <a:t>of the series. For some series, it is convenient to begin the index at </a:t>
            </a:r>
            <a:r>
              <a:rPr lang="en-US" altLang="en-US" i="1"/>
              <a:t>n</a:t>
            </a:r>
            <a:r>
              <a:rPr lang="en-US" altLang="en-US"/>
              <a:t> = 0 (or some other integer). As a typesetting convention, it is common to represent an infinite series as simply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Infinite Series</a:t>
            </a:r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738" y="6057900"/>
            <a:ext cx="731837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62288"/>
            <a:ext cx="6721475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6425" cy="5486400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In such cases, the starting value for the index must be taken from the context of the statement.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sz="100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To find the sum of an infinite series, consider the following </a:t>
            </a:r>
            <a:r>
              <a:rPr lang="en-US" altLang="en-US" b="1"/>
              <a:t>sequence of partial sums.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b="1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b="1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b="1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b="1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sz="320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If this sequence of partial sums converges, then the series is said to converge and has the sum indicated in the next definition.</a:t>
            </a:r>
          </a:p>
        </p:txBody>
      </p:sp>
      <p:pic>
        <p:nvPicPr>
          <p:cNvPr id="12291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124200"/>
            <a:ext cx="3124200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Text Box 3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Infinite Series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3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Infinite Series</a:t>
            </a:r>
          </a:p>
        </p:txBody>
      </p:sp>
      <p:pic>
        <p:nvPicPr>
          <p:cNvPr id="1331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839787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3121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2860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chemeClr val="bg1"/>
                </a:solidFill>
              </a:rPr>
              <a:t>Example 1(a) – </a:t>
            </a:r>
            <a:r>
              <a:rPr lang="en-US" altLang="en-US" sz="2800" i="1">
                <a:solidFill>
                  <a:schemeClr val="bg1"/>
                </a:solidFill>
              </a:rPr>
              <a:t>Convergent and Divergent Series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9387"/>
          </a:xfrm>
          <a:noFill/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The series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has the partial sums listed below.</a:t>
            </a:r>
          </a:p>
        </p:txBody>
      </p:sp>
      <p:pic>
        <p:nvPicPr>
          <p:cNvPr id="1434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188" y="1828800"/>
            <a:ext cx="411321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4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650" y="5310188"/>
            <a:ext cx="2495550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276600"/>
            <a:ext cx="32067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162300"/>
            <a:ext cx="5302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8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838575"/>
            <a:ext cx="32067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9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3914775"/>
            <a:ext cx="1096963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0" name="Picture 1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538" y="3929063"/>
            <a:ext cx="5572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1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5" y="4652963"/>
            <a:ext cx="357188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2" name="Picture 1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75" y="4652963"/>
            <a:ext cx="1627188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3" name="Picture 1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850" y="4638675"/>
            <a:ext cx="66675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4" name="Picture 2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713" y="5795963"/>
            <a:ext cx="411162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5" name="Picture 2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925" y="5795963"/>
            <a:ext cx="31718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6" name="Picture 2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795963"/>
            <a:ext cx="1169988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36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68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68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36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6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36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68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36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68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31215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2860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chemeClr val="bg1"/>
                </a:solidFill>
              </a:rPr>
              <a:t>Example 1(a) – </a:t>
            </a:r>
            <a:r>
              <a:rPr lang="en-US" altLang="en-US" sz="2800" i="1">
                <a:solidFill>
                  <a:schemeClr val="bg1"/>
                </a:solidFill>
              </a:rPr>
              <a:t>Convergent and Divergent Series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229600" cy="4525963"/>
          </a:xfrm>
          <a:noFill/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Because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it follows that the series converges and its sum is 1.</a:t>
            </a:r>
          </a:p>
        </p:txBody>
      </p:sp>
      <p:pic>
        <p:nvPicPr>
          <p:cNvPr id="1536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225" y="1828800"/>
            <a:ext cx="2084388" cy="68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 Box 7"/>
          <p:cNvSpPr txBox="1">
            <a:spLocks noChangeArrowheads="1"/>
          </p:cNvSpPr>
          <p:nvPr/>
        </p:nvSpPr>
        <p:spPr bwMode="auto">
          <a:xfrm>
            <a:off x="8032750" y="776288"/>
            <a:ext cx="990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</a:rPr>
              <a:t>cont’d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452596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The </a:t>
            </a:r>
            <a:r>
              <a:rPr lang="en-US" altLang="en-US" i="1"/>
              <a:t>n</a:t>
            </a:r>
            <a:r>
              <a:rPr lang="en-US" altLang="en-US"/>
              <a:t>th partial sum of the series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is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sz="120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Because the limit of </a:t>
            </a:r>
            <a:r>
              <a:rPr lang="en-US" altLang="en-US" i="1"/>
              <a:t>S</a:t>
            </a:r>
            <a:r>
              <a:rPr lang="en-US" altLang="en-US" i="1" baseline="-25000"/>
              <a:t>n</a:t>
            </a:r>
            <a:r>
              <a:rPr lang="en-US" altLang="en-US" baseline="-25000"/>
              <a:t> </a:t>
            </a:r>
            <a:r>
              <a:rPr lang="en-US" altLang="en-US"/>
              <a:t>is 1, the series converges and its    sum is 1.</a:t>
            </a:r>
          </a:p>
        </p:txBody>
      </p:sp>
      <p:pic>
        <p:nvPicPr>
          <p:cNvPr id="1638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828800"/>
            <a:ext cx="7185025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200400"/>
            <a:ext cx="194627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 Box 8"/>
          <p:cNvSpPr txBox="1">
            <a:spLocks noChangeArrowheads="1"/>
          </p:cNvSpPr>
          <p:nvPr/>
        </p:nvSpPr>
        <p:spPr bwMode="auto">
          <a:xfrm>
            <a:off x="8299450" y="757238"/>
            <a:ext cx="822325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6390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31215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2860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chemeClr val="bg1"/>
                </a:solidFill>
              </a:rPr>
              <a:t>Example 1(b) – </a:t>
            </a:r>
            <a:r>
              <a:rPr lang="en-US" altLang="en-US" sz="2800" i="1">
                <a:solidFill>
                  <a:schemeClr val="bg1"/>
                </a:solidFill>
              </a:rPr>
              <a:t>Convergent and Divergent Series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8032750" y="776288"/>
            <a:ext cx="990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</a:rPr>
              <a:t>cont’d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452596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The series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diverges because </a:t>
            </a:r>
            <a:r>
              <a:rPr lang="en-US" altLang="en-US" i="1"/>
              <a:t>S</a:t>
            </a:r>
            <a:r>
              <a:rPr lang="en-US" altLang="en-US" i="1" baseline="-25000"/>
              <a:t>n</a:t>
            </a:r>
            <a:r>
              <a:rPr lang="en-US" altLang="en-US"/>
              <a:t> = </a:t>
            </a:r>
            <a:r>
              <a:rPr lang="en-US" altLang="en-US" i="1"/>
              <a:t>n</a:t>
            </a:r>
            <a:r>
              <a:rPr lang="en-US" altLang="en-US"/>
              <a:t> and the sequence of partial sums diverges.</a:t>
            </a:r>
          </a:p>
        </p:txBody>
      </p:sp>
      <p:pic>
        <p:nvPicPr>
          <p:cNvPr id="17411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981200"/>
            <a:ext cx="3354388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31215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2860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chemeClr val="bg1"/>
                </a:solidFill>
              </a:rPr>
              <a:t>Example 1(c) – </a:t>
            </a:r>
            <a:r>
              <a:rPr lang="en-US" altLang="en-US" sz="2800" i="1">
                <a:solidFill>
                  <a:schemeClr val="bg1"/>
                </a:solidFill>
              </a:rPr>
              <a:t>Convergent and Divergent Series</a:t>
            </a:r>
          </a:p>
        </p:txBody>
      </p:sp>
      <p:sp>
        <p:nvSpPr>
          <p:cNvPr id="17413" name="Text Box 7"/>
          <p:cNvSpPr txBox="1">
            <a:spLocks noChangeArrowheads="1"/>
          </p:cNvSpPr>
          <p:nvPr/>
        </p:nvSpPr>
        <p:spPr bwMode="auto">
          <a:xfrm>
            <a:off x="8032750" y="776288"/>
            <a:ext cx="990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</a:rPr>
              <a:t>cont’d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93838"/>
            <a:ext cx="8458200" cy="5059362"/>
          </a:xfrm>
          <a:noFill/>
        </p:spPr>
        <p:txBody>
          <a:bodyPr/>
          <a:lstStyle/>
          <a:p>
            <a:pPr marL="0" indent="0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en-US"/>
              <a:t>The series </a:t>
            </a:r>
          </a:p>
          <a:p>
            <a:pPr marL="0" indent="0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endParaRPr lang="en-US" altLang="en-US" sz="1400"/>
          </a:p>
          <a:p>
            <a:pPr marL="0" indent="0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en-US"/>
              <a:t>is a </a:t>
            </a:r>
            <a:r>
              <a:rPr lang="en-US" altLang="en-US" b="1"/>
              <a:t>telescoping series </a:t>
            </a:r>
            <a:r>
              <a:rPr lang="en-US" altLang="en-US"/>
              <a:t>of the form</a:t>
            </a:r>
          </a:p>
          <a:p>
            <a:pPr marL="0" indent="0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endParaRPr lang="en-US" altLang="en-US" sz="1600"/>
          </a:p>
          <a:p>
            <a:pPr marL="0" indent="0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en-US"/>
              <a:t>Note that </a:t>
            </a:r>
            <a:r>
              <a:rPr lang="en-US" altLang="en-US" i="1"/>
              <a:t>b</a:t>
            </a:r>
            <a:r>
              <a:rPr lang="en-US" altLang="en-US" baseline="-25000"/>
              <a:t>2 </a:t>
            </a:r>
            <a:r>
              <a:rPr lang="en-US" altLang="en-US"/>
              <a:t>is canceled by the second term, </a:t>
            </a:r>
            <a:r>
              <a:rPr lang="en-US" altLang="en-US" i="1"/>
              <a:t>b</a:t>
            </a:r>
            <a:r>
              <a:rPr lang="en-US" altLang="en-US" baseline="-25000"/>
              <a:t>3 </a:t>
            </a:r>
            <a:r>
              <a:rPr lang="en-US" altLang="en-US"/>
              <a:t>is canceled by the third term, and so on.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sz="1000"/>
              <a:t> </a:t>
            </a:r>
          </a:p>
        </p:txBody>
      </p:sp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430338"/>
            <a:ext cx="6280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 Box 3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Infinite Series</a:t>
            </a:r>
          </a:p>
        </p:txBody>
      </p:sp>
      <p:pic>
        <p:nvPicPr>
          <p:cNvPr id="1843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3152775"/>
            <a:ext cx="818197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6425" cy="525621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Because the </a:t>
            </a:r>
            <a:r>
              <a:rPr lang="en-US" altLang="en-US" i="1"/>
              <a:t>n</a:t>
            </a:r>
            <a:r>
              <a:rPr lang="en-US" altLang="en-US"/>
              <a:t>th partial sum of this series is 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sz="120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			</a:t>
            </a:r>
            <a:r>
              <a:rPr lang="en-US" altLang="en-US" i="1"/>
              <a:t>S</a:t>
            </a:r>
            <a:r>
              <a:rPr lang="en-US" altLang="en-US" i="1" baseline="-25000"/>
              <a:t>n </a:t>
            </a:r>
            <a:r>
              <a:rPr lang="en-US" altLang="en-US"/>
              <a:t>= </a:t>
            </a:r>
            <a:r>
              <a:rPr lang="en-US" altLang="en-US" i="1"/>
              <a:t>b</a:t>
            </a:r>
            <a:r>
              <a:rPr lang="en-US" altLang="en-US" baseline="-25000"/>
              <a:t>1</a:t>
            </a:r>
            <a:r>
              <a:rPr lang="en-US" altLang="en-US"/>
              <a:t> – </a:t>
            </a:r>
            <a:r>
              <a:rPr lang="en-US" altLang="en-US" i="1"/>
              <a:t>b</a:t>
            </a:r>
            <a:r>
              <a:rPr lang="en-US" altLang="en-US" i="1" baseline="-25000"/>
              <a:t>n </a:t>
            </a:r>
            <a:r>
              <a:rPr lang="en-US" altLang="en-US" baseline="-25000"/>
              <a:t>+ 1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baseline="-2500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it follows that a telescoping series will converge if and only</a:t>
            </a:r>
            <a:br>
              <a:rPr lang="en-US" altLang="en-US"/>
            </a:br>
            <a:r>
              <a:rPr lang="en-US" altLang="en-US"/>
              <a:t>if </a:t>
            </a:r>
            <a:r>
              <a:rPr lang="en-US" altLang="en-US" i="1"/>
              <a:t>b</a:t>
            </a:r>
            <a:r>
              <a:rPr lang="en-US" altLang="en-US" i="1" baseline="-25000"/>
              <a:t>n</a:t>
            </a:r>
            <a:r>
              <a:rPr lang="en-US" altLang="en-US" baseline="-25000"/>
              <a:t> </a:t>
            </a:r>
            <a:r>
              <a:rPr lang="en-US" altLang="en-US"/>
              <a:t>approaches a finite number as 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Moreover, if the series converges, its sum is</a:t>
            </a:r>
          </a:p>
        </p:txBody>
      </p:sp>
      <p:pic>
        <p:nvPicPr>
          <p:cNvPr id="1945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350" y="4876800"/>
            <a:ext cx="24384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088" y="3276600"/>
            <a:ext cx="9048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Text Box 3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Infinite Series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455613" y="3198813"/>
            <a:ext cx="82264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rgbClr val="005BAA"/>
                </a:solidFill>
              </a:rPr>
              <a:t>Geometric Series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382000" cy="5181600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The series                                                 is a </a:t>
            </a:r>
            <a:r>
              <a:rPr lang="en-US" altLang="en-US" b="1"/>
              <a:t>geometric series. 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In general, the series given by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is a </a:t>
            </a:r>
            <a:r>
              <a:rPr lang="en-US" altLang="en-US" b="1"/>
              <a:t>geometric series </a:t>
            </a:r>
            <a:r>
              <a:rPr lang="en-US" altLang="en-US"/>
              <a:t>with ratio </a:t>
            </a:r>
            <a:r>
              <a:rPr lang="en-US" altLang="en-US" i="1"/>
              <a:t>r</a:t>
            </a:r>
            <a:r>
              <a:rPr lang="en-US" altLang="en-US"/>
              <a:t>, </a:t>
            </a:r>
            <a:r>
              <a:rPr lang="en-US" altLang="en-US" i="1"/>
              <a:t>r </a:t>
            </a:r>
            <a:r>
              <a:rPr lang="en-US" alt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≠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0.</a:t>
            </a:r>
            <a:endParaRPr lang="en-US" altLang="en-US"/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Geometric Series</a:t>
            </a:r>
          </a:p>
        </p:txBody>
      </p:sp>
      <p:pic>
        <p:nvPicPr>
          <p:cNvPr id="21508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9"/>
          <a:stretch>
            <a:fillRect/>
          </a:stretch>
        </p:blipFill>
        <p:spPr bwMode="auto">
          <a:xfrm>
            <a:off x="2081213" y="1223963"/>
            <a:ext cx="3886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90888"/>
            <a:ext cx="76708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3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Geometric Series</a:t>
            </a:r>
          </a:p>
        </p:txBody>
      </p:sp>
      <p:pic>
        <p:nvPicPr>
          <p:cNvPr id="2253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8466138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2860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500">
                <a:solidFill>
                  <a:schemeClr val="bg1"/>
                </a:solidFill>
              </a:rPr>
              <a:t>Example 3 – </a:t>
            </a:r>
            <a:r>
              <a:rPr lang="en-US" altLang="en-US" sz="2500" i="1">
                <a:solidFill>
                  <a:schemeClr val="bg1"/>
                </a:solidFill>
              </a:rPr>
              <a:t>Convergent and Divergent Geometric Series</a:t>
            </a:r>
          </a:p>
        </p:txBody>
      </p:sp>
      <p:sp>
        <p:nvSpPr>
          <p:cNvPr id="2355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6425" cy="525621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Determine the convergence or divergence of each series.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>
              <a:latin typeface="Times-Roman" charset="0"/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b="1">
                <a:latin typeface="Times-Roman" charset="0"/>
              </a:rPr>
              <a:t>a.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b="1">
              <a:latin typeface="Times-Roman" charset="0"/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b="1">
              <a:latin typeface="Times-Roman" charset="0"/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b="1">
                <a:latin typeface="Times-Roman" charset="0"/>
              </a:rPr>
              <a:t>b.  </a:t>
            </a:r>
          </a:p>
        </p:txBody>
      </p:sp>
      <p:pic>
        <p:nvPicPr>
          <p:cNvPr id="2355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8" y="2081213"/>
            <a:ext cx="58785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963" y="3363913"/>
            <a:ext cx="42370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6425" cy="525621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74BC"/>
                </a:solidFill>
              </a:rPr>
              <a:t>Algebraic Solution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b="1"/>
              <a:t>a. </a:t>
            </a:r>
            <a:r>
              <a:rPr lang="en-US" altLang="en-US"/>
              <a:t>The geometric series </a:t>
            </a:r>
            <a:r>
              <a:rPr lang="en-US" altLang="en-US">
                <a:latin typeface="Times-Roman" charset="0"/>
              </a:rPr>
              <a:t>has a ratio of            with </a:t>
            </a:r>
            <a:r>
              <a:rPr lang="en-US" altLang="en-US" i="1">
                <a:latin typeface="Times-Roman" charset="0"/>
              </a:rPr>
              <a:t>a</a:t>
            </a:r>
            <a:r>
              <a:rPr lang="en-US" altLang="en-US">
                <a:latin typeface="Times-Roman" charset="0"/>
              </a:rPr>
              <a:t> = 3.</a:t>
            </a:r>
            <a:br>
              <a:rPr lang="en-US" altLang="en-US">
                <a:latin typeface="Times-Roman" charset="0"/>
              </a:rPr>
            </a:br>
            <a:r>
              <a:rPr lang="en-US" altLang="en-US">
                <a:latin typeface="Times-Roman" charset="0"/>
              </a:rPr>
              <a:t>     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>
                <a:latin typeface="Times-Roman" charset="0"/>
              </a:rPr>
              <a:t>    Because </a:t>
            </a:r>
            <a:r>
              <a:rPr lang="en-US" altLang="en-US"/>
              <a:t>|</a:t>
            </a:r>
            <a:r>
              <a:rPr lang="en-US" altLang="en-US" i="1"/>
              <a:t>r</a:t>
            </a:r>
            <a:r>
              <a:rPr lang="en-US" altLang="en-US"/>
              <a:t>| &lt; 1,</a:t>
            </a:r>
            <a:r>
              <a:rPr lang="en-US" altLang="en-US">
                <a:latin typeface="Times-Roman" charset="0"/>
              </a:rPr>
              <a:t> the series converges and its sum is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>
              <a:latin typeface="Times-Roman" charset="0"/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>
              <a:latin typeface="Times-Roman" charset="0"/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>
              <a:latin typeface="Times-Roman" charset="0"/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b="1">
                <a:latin typeface="Times-Roman" charset="0"/>
              </a:rPr>
              <a:t>b. </a:t>
            </a:r>
            <a:r>
              <a:rPr lang="en-US" altLang="en-US"/>
              <a:t>The geometric series has a ratio of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    Because |</a:t>
            </a:r>
            <a:r>
              <a:rPr lang="en-US" altLang="en-US" i="1"/>
              <a:t>r</a:t>
            </a:r>
            <a:r>
              <a:rPr lang="en-US" altLang="en-US"/>
              <a:t>| </a:t>
            </a:r>
            <a:r>
              <a:rPr lang="en-US" altLang="en-US">
                <a:cs typeface="Arial" panose="020B0604020202020204" pitchFamily="34" charset="0"/>
              </a:rPr>
              <a:t>≥ 1, </a:t>
            </a:r>
            <a:r>
              <a:rPr lang="en-US" altLang="en-US"/>
              <a:t>the series diverges.</a:t>
            </a:r>
          </a:p>
        </p:txBody>
      </p:sp>
      <p:pic>
        <p:nvPicPr>
          <p:cNvPr id="24579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663" y="1785938"/>
            <a:ext cx="8874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Example 3 – </a:t>
            </a:r>
            <a:r>
              <a:rPr lang="en-US" altLang="en-US" sz="4000" i="1">
                <a:solidFill>
                  <a:schemeClr val="bg1"/>
                </a:solidFill>
              </a:rPr>
              <a:t>Solution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297238"/>
            <a:ext cx="1266825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276600"/>
            <a:ext cx="1430338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738" y="3502025"/>
            <a:ext cx="5461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413" y="4329113"/>
            <a:ext cx="89535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7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7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47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6425" cy="525621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74BC"/>
                </a:solidFill>
              </a:rPr>
              <a:t>Numerical Solution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b="1"/>
              <a:t>a. </a:t>
            </a:r>
            <a:r>
              <a:rPr lang="en-US" altLang="en-US"/>
              <a:t>The partial sums in the table suggest that the series</a:t>
            </a:r>
            <a:br>
              <a:rPr lang="en-US" altLang="en-US"/>
            </a:br>
            <a:r>
              <a:rPr lang="en-US" altLang="en-US"/>
              <a:t>    converges to </a:t>
            </a:r>
            <a:r>
              <a:rPr lang="en-US" altLang="en-US" i="1"/>
              <a:t>S </a:t>
            </a:r>
            <a:r>
              <a:rPr lang="en-US" altLang="en-US"/>
              <a:t>= 6.</a:t>
            </a:r>
            <a:endParaRPr lang="en-US" altLang="en-US">
              <a:latin typeface="Times-Roman" charset="0"/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>
              <a:latin typeface="Times-Roman" charset="0"/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>
              <a:latin typeface="Times-Roman" charset="0"/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>
              <a:latin typeface="Times-Roman" charset="0"/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>
              <a:latin typeface="Times-Roman" charset="0"/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b="1">
                <a:latin typeface="Times-Roman" charset="0"/>
              </a:rPr>
              <a:t>b. </a:t>
            </a:r>
            <a:r>
              <a:rPr lang="en-US" altLang="en-US"/>
              <a:t>The partial sums in the table suggest that the series</a:t>
            </a:r>
            <a:br>
              <a:rPr lang="en-US" altLang="en-US"/>
            </a:br>
            <a:r>
              <a:rPr lang="en-US" altLang="en-US"/>
              <a:t>    diverges. </a:t>
            </a:r>
            <a:endParaRPr lang="en-US" altLang="en-US" b="1">
              <a:latin typeface="Times-Roman" charset="0"/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Example 3 – </a:t>
            </a:r>
            <a:r>
              <a:rPr lang="en-US" altLang="en-US" sz="4000" i="1">
                <a:solidFill>
                  <a:schemeClr val="bg1"/>
                </a:solidFill>
              </a:rPr>
              <a:t>Solution</a:t>
            </a:r>
          </a:p>
        </p:txBody>
      </p:sp>
      <p:sp>
        <p:nvSpPr>
          <p:cNvPr id="25604" name="Text Box 7"/>
          <p:cNvSpPr txBox="1">
            <a:spLocks noChangeArrowheads="1"/>
          </p:cNvSpPr>
          <p:nvPr/>
        </p:nvSpPr>
        <p:spPr bwMode="auto">
          <a:xfrm>
            <a:off x="8032750" y="776288"/>
            <a:ext cx="990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</a:rPr>
              <a:t>cont’d</a:t>
            </a:r>
          </a:p>
        </p:txBody>
      </p:sp>
      <p:pic>
        <p:nvPicPr>
          <p:cNvPr id="2560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819400"/>
            <a:ext cx="4206875" cy="109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350" y="5262563"/>
            <a:ext cx="6253163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3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Geometric Series</a:t>
            </a:r>
          </a:p>
        </p:txBody>
      </p:sp>
      <p:pic>
        <p:nvPicPr>
          <p:cNvPr id="2662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1447800"/>
            <a:ext cx="8466137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455613" y="3198813"/>
            <a:ext cx="82264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000" i="1">
                <a:solidFill>
                  <a:srgbClr val="005BAA"/>
                </a:solidFill>
              </a:rPr>
              <a:t>n</a:t>
            </a:r>
            <a:r>
              <a:rPr lang="en-US" altLang="en-US" sz="4000">
                <a:solidFill>
                  <a:srgbClr val="005BAA"/>
                </a:solidFill>
              </a:rPr>
              <a:t>th-Term Test for Divergence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 i="1">
                <a:solidFill>
                  <a:schemeClr val="bg1"/>
                </a:solidFill>
              </a:rPr>
              <a:t>n</a:t>
            </a:r>
            <a:r>
              <a:rPr lang="en-US" altLang="en-US" sz="4000">
                <a:solidFill>
                  <a:schemeClr val="bg1"/>
                </a:solidFill>
              </a:rPr>
              <a:t>th-Term Test for Divergence</a:t>
            </a:r>
          </a:p>
        </p:txBody>
      </p:sp>
      <p:sp>
        <p:nvSpPr>
          <p:cNvPr id="28675" name="Rectangle 6"/>
          <p:cNvSpPr>
            <a:spLocks noChangeArrowheads="1"/>
          </p:cNvSpPr>
          <p:nvPr/>
        </p:nvSpPr>
        <p:spPr bwMode="auto">
          <a:xfrm>
            <a:off x="457200" y="1370013"/>
            <a:ext cx="8534400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br>
              <a:rPr lang="en-US" altLang="en-US"/>
            </a:br>
            <a:r>
              <a:rPr lang="en-US" altLang="en-US"/>
              <a:t>The contrapositive of Theorem 8.8 provides a useful test for </a:t>
            </a:r>
            <a:r>
              <a:rPr lang="en-US" altLang="en-US" i="1"/>
              <a:t>divergence</a:t>
            </a:r>
            <a:r>
              <a:rPr lang="en-US" altLang="en-US"/>
              <a:t>. This </a:t>
            </a:r>
            <a:r>
              <a:rPr lang="en-US" altLang="en-US" b="1" i="1"/>
              <a:t>n</a:t>
            </a:r>
            <a:r>
              <a:rPr lang="en-US" altLang="en-US" b="1"/>
              <a:t>th-Term Test for Divergence </a:t>
            </a:r>
            <a:r>
              <a:rPr lang="en-US" altLang="en-US"/>
              <a:t>states that if the limit of the </a:t>
            </a:r>
            <a:r>
              <a:rPr lang="en-US" altLang="en-US" i="1"/>
              <a:t>n</a:t>
            </a:r>
            <a:r>
              <a:rPr lang="en-US" altLang="en-US"/>
              <a:t>th term of a series does </a:t>
            </a:r>
            <a:r>
              <a:rPr lang="en-US" altLang="en-US" i="1"/>
              <a:t>not </a:t>
            </a:r>
            <a:r>
              <a:rPr lang="en-US" altLang="en-US"/>
              <a:t>converge to 0, the series must diverge.</a:t>
            </a:r>
          </a:p>
        </p:txBody>
      </p:sp>
      <p:pic>
        <p:nvPicPr>
          <p:cNvPr id="2867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0013"/>
            <a:ext cx="8183563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876800"/>
            <a:ext cx="810736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2860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500">
                <a:solidFill>
                  <a:schemeClr val="bg1"/>
                </a:solidFill>
              </a:rPr>
              <a:t>Example 5</a:t>
            </a:r>
            <a:r>
              <a:rPr lang="en-US" altLang="en-US" sz="2500" i="1">
                <a:solidFill>
                  <a:schemeClr val="bg1"/>
                </a:solidFill>
              </a:rPr>
              <a:t> </a:t>
            </a:r>
            <a:r>
              <a:rPr lang="en-US" altLang="en-US" sz="2500">
                <a:solidFill>
                  <a:schemeClr val="bg1"/>
                </a:solidFill>
              </a:rPr>
              <a:t>– </a:t>
            </a:r>
            <a:r>
              <a:rPr lang="en-US" altLang="en-US" sz="2500" i="1">
                <a:solidFill>
                  <a:schemeClr val="bg1"/>
                </a:solidFill>
              </a:rPr>
              <a:t>Using the n</a:t>
            </a:r>
            <a:r>
              <a:rPr lang="en-US" altLang="en-US" sz="2500">
                <a:solidFill>
                  <a:schemeClr val="bg1"/>
                </a:solidFill>
              </a:rPr>
              <a:t>th</a:t>
            </a:r>
            <a:r>
              <a:rPr lang="en-US" altLang="en-US" sz="2500" i="1">
                <a:solidFill>
                  <a:schemeClr val="bg1"/>
                </a:solidFill>
              </a:rPr>
              <a:t>-Term Test for Divergence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371600"/>
            <a:ext cx="8229600" cy="5256213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b="1"/>
              <a:t>a. </a:t>
            </a:r>
            <a:r>
              <a:rPr lang="en-US" altLang="en-US"/>
              <a:t>For the series           you have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   So, the limit of the </a:t>
            </a:r>
            <a:r>
              <a:rPr lang="en-US" altLang="en-US" i="1"/>
              <a:t>n</a:t>
            </a:r>
            <a:r>
              <a:rPr lang="en-US" altLang="en-US"/>
              <a:t>th</a:t>
            </a:r>
            <a:r>
              <a:rPr lang="en-US" altLang="en-US" i="1"/>
              <a:t> </a:t>
            </a:r>
            <a:r>
              <a:rPr lang="en-US" altLang="en-US"/>
              <a:t>term is not 0, and the series</a:t>
            </a:r>
            <a:br>
              <a:rPr lang="en-US" altLang="en-US"/>
            </a:br>
            <a:r>
              <a:rPr lang="en-US" altLang="en-US"/>
              <a:t>   diverges.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b="1"/>
              <a:t>b. </a:t>
            </a:r>
            <a:r>
              <a:rPr lang="en-US" altLang="en-US"/>
              <a:t>For the series                  you have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    So, the limit of the </a:t>
            </a:r>
            <a:r>
              <a:rPr lang="en-US" altLang="en-US" i="1"/>
              <a:t>n</a:t>
            </a:r>
            <a:r>
              <a:rPr lang="en-US" altLang="en-US"/>
              <a:t>th term is not 0, and the series</a:t>
            </a:r>
            <a:br>
              <a:rPr lang="en-US" altLang="en-US"/>
            </a:br>
            <a:r>
              <a:rPr lang="en-US" altLang="en-US"/>
              <a:t>    diverges.</a:t>
            </a:r>
          </a:p>
        </p:txBody>
      </p:sp>
      <p:pic>
        <p:nvPicPr>
          <p:cNvPr id="2970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3" y="1279525"/>
            <a:ext cx="73025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613" y="2097088"/>
            <a:ext cx="1674812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538" y="3886200"/>
            <a:ext cx="1449387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637088"/>
            <a:ext cx="361632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263" y="4665663"/>
            <a:ext cx="544512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285750" indent="-285750" eaLnBrk="1" hangingPunct="1">
              <a:buFont typeface="Wingdings" panose="05000000000000000000" pitchFamily="2" charset="2"/>
              <a:buNone/>
            </a:pPr>
            <a:r>
              <a:rPr lang="en-US" altLang="en-US" b="1"/>
              <a:t>c.</a:t>
            </a:r>
            <a:r>
              <a:rPr lang="en-US" altLang="en-US"/>
              <a:t> For the series          you have</a:t>
            </a:r>
          </a:p>
          <a:p>
            <a:pPr marL="285750" indent="-28575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285750" indent="-28575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285750" indent="-28575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285750" indent="-285750" eaLnBrk="1" hangingPunct="1">
              <a:buFont typeface="Wingdings" panose="05000000000000000000" pitchFamily="2" charset="2"/>
              <a:buNone/>
            </a:pPr>
            <a:r>
              <a:rPr lang="en-US" altLang="en-US"/>
              <a:t>   Because the limit of the </a:t>
            </a:r>
            <a:r>
              <a:rPr lang="en-US" altLang="en-US" i="1"/>
              <a:t>n</a:t>
            </a:r>
            <a:r>
              <a:rPr lang="en-US" altLang="en-US"/>
              <a:t>th term is 0, the </a:t>
            </a:r>
            <a:r>
              <a:rPr lang="en-US" altLang="en-US" i="1"/>
              <a:t>n</a:t>
            </a:r>
            <a:r>
              <a:rPr lang="en-US" altLang="en-US"/>
              <a:t>th-Term Test   for Divergence does </a:t>
            </a:r>
            <a:r>
              <a:rPr lang="en-US" altLang="en-US" i="1"/>
              <a:t>not</a:t>
            </a:r>
            <a:r>
              <a:rPr lang="en-US" altLang="en-US"/>
              <a:t> apply and you can draw no conclusions about convergence or divergence.</a:t>
            </a:r>
          </a:p>
        </p:txBody>
      </p:sp>
      <p:sp>
        <p:nvSpPr>
          <p:cNvPr id="30723" name="Text Box 2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28600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500">
                <a:solidFill>
                  <a:schemeClr val="bg1"/>
                </a:solidFill>
              </a:rPr>
              <a:t>Example 5</a:t>
            </a:r>
            <a:r>
              <a:rPr lang="en-US" altLang="en-US" sz="2500" i="1">
                <a:solidFill>
                  <a:schemeClr val="bg1"/>
                </a:solidFill>
              </a:rPr>
              <a:t> </a:t>
            </a:r>
            <a:r>
              <a:rPr lang="en-US" altLang="en-US" sz="2500">
                <a:solidFill>
                  <a:schemeClr val="bg1"/>
                </a:solidFill>
              </a:rPr>
              <a:t>– </a:t>
            </a:r>
            <a:r>
              <a:rPr lang="en-US" altLang="en-US" sz="2500" i="1">
                <a:solidFill>
                  <a:schemeClr val="bg1"/>
                </a:solidFill>
              </a:rPr>
              <a:t>Using the n</a:t>
            </a:r>
            <a:r>
              <a:rPr lang="en-US" altLang="en-US" sz="2500">
                <a:solidFill>
                  <a:schemeClr val="bg1"/>
                </a:solidFill>
              </a:rPr>
              <a:t>th</a:t>
            </a:r>
            <a:r>
              <a:rPr lang="en-US" altLang="en-US" sz="2500" i="1">
                <a:solidFill>
                  <a:schemeClr val="bg1"/>
                </a:solidFill>
              </a:rPr>
              <a:t>-Term Test for Divergence</a:t>
            </a:r>
          </a:p>
        </p:txBody>
      </p:sp>
      <p:pic>
        <p:nvPicPr>
          <p:cNvPr id="3072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825" y="1217613"/>
            <a:ext cx="693738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133600"/>
            <a:ext cx="157321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Text Box 7"/>
          <p:cNvSpPr txBox="1">
            <a:spLocks noChangeArrowheads="1"/>
          </p:cNvSpPr>
          <p:nvPr/>
        </p:nvSpPr>
        <p:spPr bwMode="auto">
          <a:xfrm>
            <a:off x="8032750" y="776288"/>
            <a:ext cx="990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</a:rPr>
              <a:t>cont’d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5cbf3042-b1a0-42e4-a5cb-d755198f9e1c"/>
</p:tagLst>
</file>

<file path=ppt/theme/theme1.xml><?xml version="1.0" encoding="utf-8"?>
<a:theme xmlns:a="http://schemas.openxmlformats.org/drawingml/2006/main" name="Larsoen_master slide">
  <a:themeElements>
    <a:clrScheme name="Larsoen_master slid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soen_master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rsoen_master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Larsoen_master slide</Template>
  <TotalTime>1230</TotalTime>
  <Words>546</Words>
  <Application>Microsoft Office PowerPoint</Application>
  <PresentationFormat>On-screen Show (4:3)</PresentationFormat>
  <Paragraphs>143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Times New Roman</vt:lpstr>
      <vt:lpstr>Times-Roman</vt:lpstr>
      <vt:lpstr>Webdings</vt:lpstr>
      <vt:lpstr>Wingdings</vt:lpstr>
      <vt:lpstr>Larsoen_master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ssharma</dc:creator>
  <cp:lastModifiedBy>Anderson, John W</cp:lastModifiedBy>
  <cp:revision>259</cp:revision>
  <dcterms:created xsi:type="dcterms:W3CDTF">2008-11-21T04:28:28Z</dcterms:created>
  <dcterms:modified xsi:type="dcterms:W3CDTF">2020-01-09T17:31:43Z</dcterms:modified>
</cp:coreProperties>
</file>