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0"/>
  </p:notesMasterIdLst>
  <p:sldIdLst>
    <p:sldId id="291" r:id="rId2"/>
    <p:sldId id="292" r:id="rId3"/>
    <p:sldId id="293" r:id="rId4"/>
    <p:sldId id="294" r:id="rId5"/>
    <p:sldId id="259" r:id="rId6"/>
    <p:sldId id="261" r:id="rId7"/>
    <p:sldId id="262" r:id="rId8"/>
    <p:sldId id="264" r:id="rId9"/>
    <p:sldId id="263" r:id="rId10"/>
    <p:sldId id="265" r:id="rId11"/>
    <p:sldId id="266" r:id="rId12"/>
    <p:sldId id="267" r:id="rId13"/>
    <p:sldId id="268" r:id="rId14"/>
    <p:sldId id="287" r:id="rId15"/>
    <p:sldId id="288" r:id="rId16"/>
    <p:sldId id="269" r:id="rId17"/>
    <p:sldId id="289" r:id="rId18"/>
    <p:sldId id="270" r:id="rId19"/>
    <p:sldId id="295" r:id="rId20"/>
    <p:sldId id="271" r:id="rId21"/>
    <p:sldId id="272" r:id="rId22"/>
    <p:sldId id="273" r:id="rId23"/>
    <p:sldId id="274" r:id="rId24"/>
    <p:sldId id="275" r:id="rId25"/>
    <p:sldId id="276" r:id="rId26"/>
    <p:sldId id="290" r:id="rId27"/>
    <p:sldId id="296" r:id="rId28"/>
    <p:sldId id="297" r:id="rId29"/>
    <p:sldId id="277" r:id="rId30"/>
    <p:sldId id="278" r:id="rId31"/>
    <p:sldId id="286" r:id="rId32"/>
    <p:sldId id="280" r:id="rId33"/>
    <p:sldId id="282" r:id="rId34"/>
    <p:sldId id="281" r:id="rId35"/>
    <p:sldId id="283" r:id="rId36"/>
    <p:sldId id="284" r:id="rId37"/>
    <p:sldId id="285" r:id="rId38"/>
    <p:sldId id="279" r:id="rId3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4BC"/>
    <a:srgbClr val="CC0066"/>
    <a:srgbClr val="FF0066"/>
    <a:srgbClr val="FF3399"/>
    <a:srgbClr val="CC0099"/>
    <a:srgbClr val="009BAE"/>
    <a:srgbClr val="0099AC"/>
    <a:srgbClr val="007D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3" autoAdjust="0"/>
    <p:restoredTop sz="94404" autoAdjust="0"/>
  </p:normalViewPr>
  <p:slideViewPr>
    <p:cSldViewPr>
      <p:cViewPr varScale="1">
        <p:scale>
          <a:sx n="128" d="100"/>
          <a:sy n="128" d="100"/>
        </p:scale>
        <p:origin x="94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9AAF480-0297-4A5A-B8B0-9A7E7F6D3D17}" type="slidenum">
              <a:rPr lang="en-US" altLang="en-US"/>
              <a:pPr>
                <a:defRPr/>
              </a:pPr>
              <a:t>‹#›</a:t>
            </a:fld>
            <a:endParaRPr lang="en-US" altLang="en-US"/>
          </a:p>
        </p:txBody>
      </p:sp>
    </p:spTree>
    <p:extLst>
      <p:ext uri="{BB962C8B-B14F-4D97-AF65-F5344CB8AC3E}">
        <p14:creationId xmlns:p14="http://schemas.microsoft.com/office/powerpoint/2010/main" val="42909341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31545A-9644-44B0-82A5-38A32F7D8088}" type="slidenum">
              <a:rPr lang="en-US" altLang="en-US" smtClean="0">
                <a:solidFill>
                  <a:srgbClr val="000000"/>
                </a:solidFill>
              </a:rPr>
              <a:pPr/>
              <a:t>1</a:t>
            </a:fld>
            <a:endParaRPr lang="en-US" altLang="en-US">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8801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1EEA6B-EA47-47D3-BCC2-22C3103FB1BA}" type="slidenum">
              <a:rPr lang="en-US" altLang="en-US" smtClean="0">
                <a:solidFill>
                  <a:srgbClr val="000000"/>
                </a:solidFill>
              </a:rPr>
              <a:pPr/>
              <a:t>2</a:t>
            </a:fld>
            <a:endParaRPr lang="en-US" altLang="en-US">
              <a:solidFill>
                <a:srgbClr val="000000"/>
              </a:solidFill>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1049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41FC7B-3F24-4031-9758-5B0ADF2A0400}" type="slidenum">
              <a:rPr lang="en-US" altLang="en-US" smtClean="0">
                <a:solidFill>
                  <a:srgbClr val="000000"/>
                </a:solidFill>
              </a:rPr>
              <a:pPr/>
              <a:t>4</a:t>
            </a:fld>
            <a:endParaRPr lang="en-US" altLang="en-US">
              <a:solidFill>
                <a:srgbClr val="000000"/>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19732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0240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03225"/>
            <a:ext cx="8229600" cy="639763"/>
          </a:xfrm>
          <a:prstGeom prst="rect">
            <a:avLst/>
          </a:prstGeo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07693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92274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03225"/>
            <a:ext cx="8229600" cy="6397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1350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84115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03225"/>
            <a:ext cx="8229600" cy="639763"/>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41177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53831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9724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83960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03225"/>
            <a:ext cx="8229600" cy="6397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36735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03225"/>
            <a:ext cx="2057400" cy="54229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03225"/>
            <a:ext cx="6019800" cy="5422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54440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9738" y="168275"/>
            <a:ext cx="8247062" cy="6384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userDrawn="1">
            <p:ph type="dt" sz="half" idx="10"/>
          </p:nvPr>
        </p:nvSpPr>
        <p:spPr/>
        <p:txBody>
          <a:bodyPr/>
          <a:lstStyle>
            <a:lvl1pPr>
              <a:defRPr>
                <a:solidFill>
                  <a:srgbClr val="000000"/>
                </a:solidFill>
              </a:defRPr>
            </a:lvl1pPr>
          </a:lstStyle>
          <a:p>
            <a:pPr>
              <a:defRPr/>
            </a:pPr>
            <a:endParaRPr lang="en-US"/>
          </a:p>
        </p:txBody>
      </p:sp>
      <p:sp>
        <p:nvSpPr>
          <p:cNvPr id="4" name="Rectangle 4"/>
          <p:cNvSpPr>
            <a:spLocks noGrp="1" noChangeArrowheads="1"/>
          </p:cNvSpPr>
          <p:nvPr userDrawn="1">
            <p:ph type="ftr" sz="quarter" idx="11"/>
          </p:nvPr>
        </p:nvSpPr>
        <p:spPr/>
        <p:txBody>
          <a:bodyPr/>
          <a:lstStyle>
            <a:lvl1pPr>
              <a:defRPr>
                <a:solidFill>
                  <a:srgbClr val="000000"/>
                </a:solidFill>
              </a:defRPr>
            </a:lvl1pPr>
          </a:lstStyle>
          <a:p>
            <a:pPr>
              <a:defRPr/>
            </a:pPr>
            <a:endParaRPr lang="en-US"/>
          </a:p>
        </p:txBody>
      </p:sp>
      <p:sp>
        <p:nvSpPr>
          <p:cNvPr id="5" name="Rectangle 6"/>
          <p:cNvSpPr>
            <a:spLocks noGrp="1" noChangeArrowheads="1"/>
          </p:cNvSpPr>
          <p:nvPr userDrawn="1">
            <p:ph type="sldNum" sz="quarter" idx="12"/>
          </p:nvPr>
        </p:nvSpPr>
        <p:spPr/>
        <p:txBody>
          <a:bodyPr/>
          <a:lstStyle>
            <a:lvl1pPr>
              <a:defRPr>
                <a:solidFill>
                  <a:srgbClr val="000000"/>
                </a:solidFill>
              </a:defRPr>
            </a:lvl1pPr>
          </a:lstStyle>
          <a:p>
            <a:pPr>
              <a:defRPr/>
            </a:pPr>
            <a:fld id="{07D0CF41-934D-4698-9301-08AEBB1B2BE7}" type="slidenum">
              <a:rPr lang="en-US"/>
              <a:pPr>
                <a:defRPr/>
              </a:pPr>
              <a:t>‹#›</a:t>
            </a:fld>
            <a:endParaRPr lang="en-US"/>
          </a:p>
        </p:txBody>
      </p:sp>
    </p:spTree>
    <p:extLst>
      <p:ext uri="{BB962C8B-B14F-4D97-AF65-F5344CB8AC3E}">
        <p14:creationId xmlns:p14="http://schemas.microsoft.com/office/powerpoint/2010/main" val="276257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0016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endParaRPr lang="en-US"/>
          </a:p>
        </p:txBody>
      </p:sp>
      <p:sp>
        <p:nvSpPr>
          <p:cNvPr id="13324" name="Text Box 12"/>
          <p:cNvSpPr txBox="1">
            <a:spLocks noChangeArrowheads="1"/>
          </p:cNvSpPr>
          <p:nvPr userDrawn="1"/>
        </p:nvSpPr>
        <p:spPr bwMode="auto">
          <a:xfrm>
            <a:off x="8543925" y="6172200"/>
            <a:ext cx="600075" cy="366713"/>
          </a:xfrm>
          <a:prstGeom prst="rect">
            <a:avLst/>
          </a:prstGeom>
          <a:noFill/>
          <a:ln w="9525">
            <a:noFill/>
            <a:miter lim="800000"/>
            <a:headEnd/>
            <a:tailEnd/>
          </a:ln>
          <a:effec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fld id="{18B903E1-37AA-45B8-A439-8926A3D47E73}" type="slidenum">
              <a:rPr lang="en-US" altLang="en-US" smtClean="0"/>
              <a:pPr eaLnBrk="1" hangingPunct="1">
                <a:spcBef>
                  <a:spcPct val="50000"/>
                </a:spcBef>
                <a:defRPr/>
              </a:pPr>
              <a:t>‹#›</a:t>
            </a:fld>
            <a:endParaRPr lang="en-US" altLang="en-US"/>
          </a:p>
        </p:txBody>
      </p:sp>
      <p:sp>
        <p:nvSpPr>
          <p:cNvPr id="1031" name="Rectangle 5"/>
          <p:cNvSpPr>
            <a:spLocks noGrp="1" noChangeArrowheads="1"/>
          </p:cNvSpPr>
          <p:nvPr>
            <p:ph type="title"/>
          </p:nvPr>
        </p:nvSpPr>
        <p:spPr bwMode="auto">
          <a:xfrm>
            <a:off x="381000" y="106363"/>
            <a:ext cx="876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32" name="Picture 12"/>
          <p:cNvPicPr>
            <a:picLocks/>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7013" y="366713"/>
            <a:ext cx="883761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notesSlide" Target="../notesSlides/notesSlide1.xml"/><Relationship Id="rId7" Type="http://schemas.openxmlformats.org/officeDocument/2006/relationships/image" Target="../media/image5.jp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slideLayout" Target="../slideLayouts/slideLayout2.xml"/><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 Diagonal Corner Rectangle 5"/>
          <p:cNvSpPr/>
          <p:nvPr/>
        </p:nvSpPr>
        <p:spPr>
          <a:xfrm>
            <a:off x="47625" y="57150"/>
            <a:ext cx="9048750" cy="6210300"/>
          </a:xfrm>
          <a:prstGeom prst="round2Diag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4100" name="Text Box 2"/>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400">
                <a:solidFill>
                  <a:srgbClr val="000000"/>
                </a:solidFill>
              </a:rPr>
              <a:t>Copyright © Cengage Learning. All rights reserved.</a:t>
            </a:r>
            <a:r>
              <a:rPr lang="en-US" altLang="en-US" sz="1800">
                <a:solidFill>
                  <a:srgbClr val="000000"/>
                </a:solidFill>
              </a:rPr>
              <a:t> </a:t>
            </a:r>
          </a:p>
        </p:txBody>
      </p:sp>
      <p:sp>
        <p:nvSpPr>
          <p:cNvPr id="4101" name="Text Box 4"/>
          <p:cNvSpPr txBox="1">
            <a:spLocks noChangeArrowheads="1"/>
          </p:cNvSpPr>
          <p:nvPr/>
        </p:nvSpPr>
        <p:spPr bwMode="auto">
          <a:xfrm>
            <a:off x="1524000" y="-12700"/>
            <a:ext cx="5365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8000" b="1">
                <a:solidFill>
                  <a:srgbClr val="EC008C"/>
                </a:solidFill>
              </a:rPr>
              <a:t>8</a:t>
            </a:r>
          </a:p>
        </p:txBody>
      </p:sp>
      <p:sp>
        <p:nvSpPr>
          <p:cNvPr id="4102" name="TextBox 7"/>
          <p:cNvSpPr txBox="1">
            <a:spLocks noChangeArrowheads="1"/>
          </p:cNvSpPr>
          <p:nvPr/>
        </p:nvSpPr>
        <p:spPr bwMode="auto">
          <a:xfrm>
            <a:off x="2362200" y="215900"/>
            <a:ext cx="6096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4000" b="1">
                <a:solidFill>
                  <a:srgbClr val="005BAA"/>
                </a:solidFill>
              </a:rPr>
              <a:t>Infinite Series</a:t>
            </a:r>
            <a:endParaRPr lang="en-US" altLang="en-US" sz="4000" b="1">
              <a:solidFill>
                <a:srgbClr val="005BAA"/>
              </a:solidFill>
            </a:endParaRPr>
          </a:p>
        </p:txBody>
      </p:sp>
      <p:pic>
        <p:nvPicPr>
          <p:cNvPr id="3" name="Picture 2" descr="A picture containing food&#10;&#10;Description automatically generated">
            <a:extLst>
              <a:ext uri="{FF2B5EF4-FFF2-40B4-BE49-F238E27FC236}">
                <a16:creationId xmlns:a16="http://schemas.microsoft.com/office/drawing/2014/main" id="{8D080D66-181F-4119-B9F9-7CC96AC9CF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3937313"/>
            <a:ext cx="3429000" cy="1965577"/>
          </a:xfrm>
          <a:prstGeom prst="rect">
            <a:avLst/>
          </a:prstGeom>
        </p:spPr>
      </p:pic>
      <p:pic>
        <p:nvPicPr>
          <p:cNvPr id="5" name="Picture 4" descr="A close up of text on a white background&#10;&#10;Description automatically generated">
            <a:extLst>
              <a:ext uri="{FF2B5EF4-FFF2-40B4-BE49-F238E27FC236}">
                <a16:creationId xmlns:a16="http://schemas.microsoft.com/office/drawing/2014/main" id="{03E5B166-0BED-43C0-97D7-1B6C505152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0" y="3937313"/>
            <a:ext cx="3429000" cy="1971856"/>
          </a:xfrm>
          <a:prstGeom prst="rect">
            <a:avLst/>
          </a:prstGeom>
        </p:spPr>
      </p:pic>
      <p:pic>
        <p:nvPicPr>
          <p:cNvPr id="8" name="Picture 7" descr="A blurry photo of a busy city street&#10;&#10;Description automatically generated">
            <a:extLst>
              <a:ext uri="{FF2B5EF4-FFF2-40B4-BE49-F238E27FC236}">
                <a16:creationId xmlns:a16="http://schemas.microsoft.com/office/drawing/2014/main" id="{4D928446-FB40-4C7D-8E34-8421CE2A2A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578" y="1115516"/>
            <a:ext cx="4514850" cy="2695575"/>
          </a:xfrm>
          <a:prstGeom prst="rect">
            <a:avLst/>
          </a:prstGeom>
        </p:spPr>
      </p:pic>
      <p:pic>
        <p:nvPicPr>
          <p:cNvPr id="10" name="Picture 9" descr="A close up of a sign&#10;&#10;Description automatically generated">
            <a:extLst>
              <a:ext uri="{FF2B5EF4-FFF2-40B4-BE49-F238E27FC236}">
                <a16:creationId xmlns:a16="http://schemas.microsoft.com/office/drawing/2014/main" id="{BB505AC1-F777-40E9-8DA1-F5589619A2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77513" y="1113121"/>
            <a:ext cx="2210580" cy="2663568"/>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355850"/>
            <a:ext cx="87598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5"/>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400">
                <a:solidFill>
                  <a:srgbClr val="000000"/>
                </a:solidFill>
              </a:rPr>
              <a:t>Copyright © Cengage Learning. All rights reserved.</a:t>
            </a:r>
            <a:r>
              <a:rPr lang="en-US" altLang="en-US" sz="1800">
                <a:solidFill>
                  <a:srgbClr val="000000"/>
                </a:solidFill>
              </a:rPr>
              <a:t> </a:t>
            </a:r>
          </a:p>
        </p:txBody>
      </p:sp>
      <p:sp>
        <p:nvSpPr>
          <p:cNvPr id="6148" name="Text Box 38"/>
          <p:cNvSpPr txBox="1">
            <a:spLocks noChangeArrowheads="1"/>
          </p:cNvSpPr>
          <p:nvPr/>
        </p:nvSpPr>
        <p:spPr bwMode="auto">
          <a:xfrm>
            <a:off x="3697288" y="2921000"/>
            <a:ext cx="2749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a:solidFill>
                  <a:srgbClr val="0074BC"/>
                </a:solidFill>
              </a:rPr>
              <a:t>Sequences</a:t>
            </a:r>
          </a:p>
        </p:txBody>
      </p:sp>
      <p:sp>
        <p:nvSpPr>
          <p:cNvPr id="6149" name="Text Box 31"/>
          <p:cNvSpPr txBox="1">
            <a:spLocks noChangeArrowheads="1"/>
          </p:cNvSpPr>
          <p:nvPr/>
        </p:nvSpPr>
        <p:spPr bwMode="auto">
          <a:xfrm>
            <a:off x="522288" y="2922588"/>
            <a:ext cx="898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b="1">
                <a:solidFill>
                  <a:schemeClr val="bg1"/>
                </a:solidFill>
              </a:rPr>
              <a:t>8.1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5"/>
          <p:cNvSpPr>
            <a:spLocks noGrp="1" noChangeArrowheads="1"/>
          </p:cNvSpPr>
          <p:nvPr>
            <p:ph idx="1"/>
          </p:nvPr>
        </p:nvSpPr>
        <p:spPr>
          <a:xfrm>
            <a:off x="457200" y="1300163"/>
            <a:ext cx="8229600" cy="5329237"/>
          </a:xfrm>
        </p:spPr>
        <p:txBody>
          <a:bodyPr/>
          <a:lstStyle/>
          <a:p>
            <a:pPr marL="457200" indent="-457200" eaLnBrk="1" hangingPunct="1">
              <a:buClr>
                <a:srgbClr val="0074BC"/>
              </a:buClr>
              <a:buSzPct val="90000"/>
              <a:buFont typeface="Webdings" panose="05030102010509060703" pitchFamily="18" charset="2"/>
              <a:buChar char=""/>
            </a:pPr>
            <a:r>
              <a:rPr lang="en-US" altLang="en-US" sz="2800"/>
              <a:t>Write the terms of a sequence.</a:t>
            </a:r>
          </a:p>
          <a:p>
            <a:pPr marL="457200" indent="-457200" eaLnBrk="1" hangingPunct="1">
              <a:buClr>
                <a:srgbClr val="0074BC"/>
              </a:buClr>
              <a:buSzPct val="90000"/>
              <a:buFont typeface="Webdings" panose="05030102010509060703" pitchFamily="18" charset="2"/>
              <a:buChar char=""/>
            </a:pPr>
            <a:endParaRPr lang="en-US" altLang="en-US" sz="2800"/>
          </a:p>
          <a:p>
            <a:pPr marL="457200" indent="-457200" eaLnBrk="1" hangingPunct="1">
              <a:buClr>
                <a:srgbClr val="0074BC"/>
              </a:buClr>
              <a:buSzPct val="90000"/>
              <a:buFont typeface="Webdings" panose="05030102010509060703" pitchFamily="18" charset="2"/>
              <a:buChar char=""/>
            </a:pPr>
            <a:r>
              <a:rPr lang="en-US" altLang="en-US" sz="2800"/>
              <a:t>Determine whether a sequence converges or diverges.</a:t>
            </a:r>
          </a:p>
          <a:p>
            <a:pPr marL="457200" indent="-457200" eaLnBrk="1" hangingPunct="1">
              <a:buClr>
                <a:srgbClr val="0074BC"/>
              </a:buClr>
              <a:buSzPct val="90000"/>
              <a:buFont typeface="Webdings" panose="05030102010509060703" pitchFamily="18" charset="2"/>
              <a:buChar char=""/>
            </a:pPr>
            <a:endParaRPr lang="en-US" altLang="en-US" sz="2800"/>
          </a:p>
          <a:p>
            <a:pPr marL="457200" indent="-457200" eaLnBrk="1" hangingPunct="1">
              <a:buClr>
                <a:srgbClr val="0074BC"/>
              </a:buClr>
              <a:buSzPct val="90000"/>
              <a:buFont typeface="Webdings" panose="05030102010509060703" pitchFamily="18" charset="2"/>
              <a:buChar char=""/>
            </a:pPr>
            <a:r>
              <a:rPr lang="en-US" altLang="en-US" sz="2800"/>
              <a:t>Write a formula for the </a:t>
            </a:r>
            <a:r>
              <a:rPr lang="en-US" altLang="en-US" sz="2800" i="1"/>
              <a:t>n</a:t>
            </a:r>
            <a:r>
              <a:rPr lang="en-US" altLang="en-US" sz="2800"/>
              <a:t>th term of a sequence.</a:t>
            </a:r>
          </a:p>
          <a:p>
            <a:pPr marL="457200" indent="-457200" eaLnBrk="1" hangingPunct="1">
              <a:buClr>
                <a:srgbClr val="0074BC"/>
              </a:buClr>
              <a:buSzPct val="90000"/>
              <a:buFont typeface="Webdings" panose="05030102010509060703" pitchFamily="18" charset="2"/>
              <a:buChar char=""/>
            </a:pPr>
            <a:endParaRPr lang="en-US" altLang="en-US" sz="2800"/>
          </a:p>
          <a:p>
            <a:pPr marL="457200" indent="-457200" eaLnBrk="1" hangingPunct="1">
              <a:buClr>
                <a:srgbClr val="0074BC"/>
              </a:buClr>
              <a:buSzPct val="90000"/>
              <a:buFont typeface="Webdings" panose="05030102010509060703" pitchFamily="18" charset="2"/>
              <a:buChar char=""/>
            </a:pPr>
            <a:r>
              <a:rPr lang="en-US" altLang="en-US" sz="2800"/>
              <a:t>Use properties of monotonic sequences and bounded sequences.</a:t>
            </a:r>
          </a:p>
        </p:txBody>
      </p:sp>
      <p:sp>
        <p:nvSpPr>
          <p:cNvPr id="8195" name="Text Box 5"/>
          <p:cNvSpPr txBox="1">
            <a:spLocks noChangeArrowheads="1"/>
          </p:cNvSpPr>
          <p:nvPr/>
        </p:nvSpPr>
        <p:spPr bwMode="auto">
          <a:xfrm>
            <a:off x="455613" y="349250"/>
            <a:ext cx="82264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4000">
                <a:solidFill>
                  <a:srgbClr val="FFFFFF"/>
                </a:solidFill>
              </a:rPr>
              <a:t>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55613" y="3198813"/>
            <a:ext cx="822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a:solidFill>
                  <a:srgbClr val="005BAA"/>
                </a:solidFill>
              </a:rPr>
              <a:t>Sequences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Sequences</a:t>
            </a:r>
          </a:p>
        </p:txBody>
      </p:sp>
      <p:sp>
        <p:nvSpPr>
          <p:cNvPr id="11267" name="Rectangle 3"/>
          <p:cNvSpPr>
            <a:spLocks noGrp="1" noChangeArrowheads="1"/>
          </p:cNvSpPr>
          <p:nvPr>
            <p:ph type="body" idx="1"/>
          </p:nvPr>
        </p:nvSpPr>
        <p:spPr>
          <a:xfrm>
            <a:off x="457200" y="1300163"/>
            <a:ext cx="8229600" cy="5256212"/>
          </a:xfrm>
          <a:noFill/>
        </p:spPr>
        <p:txBody>
          <a:bodyPr/>
          <a:lstStyle/>
          <a:p>
            <a:pPr marL="0" indent="0" eaLnBrk="1" hangingPunct="1">
              <a:buFont typeface="Wingdings" panose="05000000000000000000" pitchFamily="2" charset="2"/>
              <a:buNone/>
            </a:pPr>
            <a:r>
              <a:rPr lang="en-US" altLang="en-US"/>
              <a:t>A </a:t>
            </a:r>
            <a:r>
              <a:rPr lang="en-US" altLang="en-US" b="1"/>
              <a:t>sequence </a:t>
            </a:r>
            <a:r>
              <a:rPr lang="en-US" altLang="en-US"/>
              <a:t>is defined as a function whose domain is the set of positive integers. Although a sequence is a function, it is common to represent sequences by subscript notation rather than by the standard function notation. For instance, in the sequence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1 is mapped onto </a:t>
            </a:r>
            <a:r>
              <a:rPr lang="en-US" altLang="en-US" i="1"/>
              <a:t>a</a:t>
            </a:r>
            <a:r>
              <a:rPr lang="en-US" altLang="en-US" baseline="-25000"/>
              <a:t>1</a:t>
            </a:r>
            <a:r>
              <a:rPr lang="en-US" altLang="en-US"/>
              <a:t>, 2 is mapped onto </a:t>
            </a:r>
            <a:r>
              <a:rPr lang="en-US" altLang="en-US" i="1"/>
              <a:t>a</a:t>
            </a:r>
            <a:r>
              <a:rPr lang="en-US" altLang="en-US" baseline="-25000"/>
              <a:t>2</a:t>
            </a:r>
            <a:r>
              <a:rPr lang="en-US" altLang="en-US"/>
              <a:t>, and so on. The numbers </a:t>
            </a:r>
            <a:r>
              <a:rPr lang="en-US" altLang="en-US" i="1"/>
              <a:t>a</a:t>
            </a:r>
            <a:r>
              <a:rPr lang="en-US" altLang="en-US" baseline="-25000"/>
              <a:t>1</a:t>
            </a:r>
            <a:r>
              <a:rPr lang="en-US" altLang="en-US"/>
              <a:t>, </a:t>
            </a:r>
            <a:r>
              <a:rPr lang="en-US" altLang="en-US" i="1"/>
              <a:t>a</a:t>
            </a:r>
            <a:r>
              <a:rPr lang="en-US" altLang="en-US" baseline="-25000"/>
              <a:t>2</a:t>
            </a:r>
            <a:r>
              <a:rPr lang="en-US" altLang="en-US"/>
              <a:t>, </a:t>
            </a:r>
            <a:r>
              <a:rPr lang="en-US" altLang="en-US" i="1"/>
              <a:t>a</a:t>
            </a:r>
            <a:r>
              <a:rPr lang="en-US" altLang="en-US" baseline="-25000"/>
              <a:t>3</a:t>
            </a:r>
            <a:r>
              <a:rPr lang="en-US" altLang="en-US"/>
              <a:t>, . . ., </a:t>
            </a:r>
            <a:r>
              <a:rPr lang="en-US" altLang="en-US" i="1"/>
              <a:t>a</a:t>
            </a:r>
            <a:r>
              <a:rPr lang="en-US" altLang="en-US" i="1" baseline="-25000"/>
              <a:t>n</a:t>
            </a:r>
            <a:r>
              <a:rPr lang="en-US" altLang="en-US"/>
              <a:t>, . . . are the </a:t>
            </a:r>
            <a:r>
              <a:rPr lang="en-US" altLang="en-US" b="1"/>
              <a:t>terms </a:t>
            </a:r>
            <a:r>
              <a:rPr lang="en-US" altLang="en-US"/>
              <a:t>of the sequence. The number </a:t>
            </a:r>
            <a:r>
              <a:rPr lang="en-US" altLang="en-US" i="1"/>
              <a:t>a</a:t>
            </a:r>
            <a:r>
              <a:rPr lang="en-US" altLang="en-US" i="1" baseline="-25000"/>
              <a:t>n</a:t>
            </a:r>
            <a:r>
              <a:rPr lang="en-US" altLang="en-US"/>
              <a:t> is the </a:t>
            </a:r>
            <a:r>
              <a:rPr lang="en-US" altLang="en-US" b="1" i="1"/>
              <a:t>n</a:t>
            </a:r>
            <a:r>
              <a:rPr lang="en-US" altLang="en-US" b="1"/>
              <a:t>th term </a:t>
            </a:r>
            <a:r>
              <a:rPr lang="en-US" altLang="en-US"/>
              <a:t>of the sequence, and the entire sequence is denoted by {</a:t>
            </a:r>
            <a:r>
              <a:rPr lang="en-US" altLang="en-US" i="1"/>
              <a:t>a</a:t>
            </a:r>
            <a:r>
              <a:rPr lang="en-US" altLang="en-US" i="1" baseline="-25000"/>
              <a:t>n</a:t>
            </a:r>
            <a:r>
              <a:rPr lang="en-US" altLang="en-US"/>
              <a:t>}.</a:t>
            </a:r>
          </a:p>
        </p:txBody>
      </p:sp>
      <p:pic>
        <p:nvPicPr>
          <p:cNvPr id="1126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452813"/>
            <a:ext cx="604837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47663"/>
            <a:ext cx="8312150" cy="703262"/>
          </a:xfrm>
        </p:spPr>
        <p:txBody>
          <a:bodyPr/>
          <a:lstStyle/>
          <a:p>
            <a:pPr eaLnBrk="1" hangingPunct="1"/>
            <a:r>
              <a:rPr lang="en-US" altLang="en-US" sz="3200">
                <a:solidFill>
                  <a:schemeClr val="bg1"/>
                </a:solidFill>
              </a:rPr>
              <a:t>Example 1 – </a:t>
            </a:r>
            <a:r>
              <a:rPr lang="en-US" altLang="en-US" sz="3200" i="1">
                <a:solidFill>
                  <a:schemeClr val="bg1"/>
                </a:solidFill>
              </a:rPr>
              <a:t>Writing Terms of a Sequence</a:t>
            </a:r>
          </a:p>
        </p:txBody>
      </p:sp>
      <p:sp>
        <p:nvSpPr>
          <p:cNvPr id="33795" name="Rectangle 3"/>
          <p:cNvSpPr>
            <a:spLocks noGrp="1" noChangeArrowheads="1"/>
          </p:cNvSpPr>
          <p:nvPr>
            <p:ph type="body" idx="1"/>
          </p:nvPr>
        </p:nvSpPr>
        <p:spPr>
          <a:xfrm>
            <a:off x="457200" y="1370013"/>
            <a:ext cx="8229600" cy="5256212"/>
          </a:xfrm>
        </p:spPr>
        <p:txBody>
          <a:bodyPr/>
          <a:lstStyle/>
          <a:p>
            <a:pPr marL="0" indent="0" eaLnBrk="1" hangingPunct="1">
              <a:buFont typeface="Wingdings" panose="05000000000000000000" pitchFamily="2" charset="2"/>
              <a:buNone/>
              <a:defRPr/>
            </a:pPr>
            <a:r>
              <a:rPr lang="en-US" altLang="en-US" b="1" dirty="0"/>
              <a:t>a. </a:t>
            </a:r>
            <a:r>
              <a:rPr lang="en-US" altLang="en-US" dirty="0"/>
              <a:t>The terms of the sequence {</a:t>
            </a:r>
            <a:r>
              <a:rPr lang="en-US" altLang="en-US" i="1" dirty="0"/>
              <a:t>a</a:t>
            </a:r>
            <a:r>
              <a:rPr lang="en-US" altLang="en-US" i="1" baseline="-25000" dirty="0"/>
              <a:t>n</a:t>
            </a:r>
            <a:r>
              <a:rPr lang="en-US" altLang="en-US" dirty="0"/>
              <a:t>} = {3 + (–1)</a:t>
            </a:r>
            <a:r>
              <a:rPr lang="en-US" altLang="en-US" i="1" baseline="30000" dirty="0"/>
              <a:t>n</a:t>
            </a:r>
            <a:r>
              <a:rPr lang="en-US" altLang="en-US" dirty="0"/>
              <a:t>} are</a:t>
            </a:r>
          </a:p>
          <a:p>
            <a:pPr marL="457200" indent="-457200" eaLnBrk="1" hangingPunct="1">
              <a:buFont typeface="Wingdings" panose="05000000000000000000" pitchFamily="2" charset="2"/>
              <a:buNone/>
              <a:defRPr/>
            </a:pPr>
            <a:r>
              <a:rPr lang="en-US" altLang="en-US" dirty="0"/>
              <a:t>     3 + (–1)</a:t>
            </a:r>
            <a:r>
              <a:rPr lang="en-US" altLang="en-US" baseline="30000" dirty="0"/>
              <a:t>1</a:t>
            </a:r>
            <a:r>
              <a:rPr lang="en-US" altLang="en-US" dirty="0"/>
              <a:t>, 3 + (–1)</a:t>
            </a:r>
            <a:r>
              <a:rPr lang="en-US" altLang="en-US" baseline="30000" dirty="0"/>
              <a:t>2</a:t>
            </a:r>
            <a:r>
              <a:rPr lang="en-US" altLang="en-US" dirty="0"/>
              <a:t>, 3 + (–1)</a:t>
            </a:r>
            <a:r>
              <a:rPr lang="en-US" altLang="en-US" baseline="30000" dirty="0"/>
              <a:t>3</a:t>
            </a:r>
            <a:r>
              <a:rPr lang="en-US" altLang="en-US" dirty="0"/>
              <a:t>, 3 + (–1)</a:t>
            </a:r>
            <a:r>
              <a:rPr lang="en-US" altLang="en-US" baseline="30000" dirty="0"/>
              <a:t>4</a:t>
            </a:r>
            <a:r>
              <a:rPr lang="en-US" altLang="en-US" dirty="0"/>
              <a:t>, . . .</a:t>
            </a:r>
          </a:p>
          <a:p>
            <a:pPr marL="457200" indent="-457200" eaLnBrk="1" hangingPunct="1">
              <a:buFont typeface="Wingdings" panose="05000000000000000000" pitchFamily="2" charset="2"/>
              <a:buNone/>
              <a:defRPr/>
            </a:pPr>
            <a:r>
              <a:rPr lang="en-US" altLang="en-US" dirty="0"/>
              <a:t>	      2,             4,            2,            4,   	  . . . .</a:t>
            </a:r>
          </a:p>
          <a:p>
            <a:pPr marL="457200" indent="-457200" eaLnBrk="1" hangingPunct="1">
              <a:buFont typeface="Wingdings" panose="05000000000000000000" pitchFamily="2" charset="2"/>
              <a:buNone/>
              <a:defRPr/>
            </a:pPr>
            <a:endParaRPr lang="en-US" altLang="en-US" dirty="0"/>
          </a:p>
          <a:p>
            <a:pPr marL="457200" indent="-457200" eaLnBrk="1" hangingPunct="1">
              <a:buFont typeface="Wingdings" panose="05000000000000000000" pitchFamily="2" charset="2"/>
              <a:buNone/>
              <a:defRPr/>
            </a:pPr>
            <a:r>
              <a:rPr lang="en-US" altLang="en-US" b="1" dirty="0"/>
              <a:t>b. </a:t>
            </a:r>
            <a:r>
              <a:rPr lang="en-US" altLang="en-US" dirty="0"/>
              <a:t>The terms of the sequence {</a:t>
            </a:r>
            <a:r>
              <a:rPr lang="en-US" altLang="en-US" i="1" dirty="0" err="1"/>
              <a:t>b</a:t>
            </a:r>
            <a:r>
              <a:rPr lang="en-US" altLang="en-US" i="1" baseline="-25000" dirty="0" err="1"/>
              <a:t>n</a:t>
            </a:r>
            <a:r>
              <a:rPr lang="en-US" altLang="en-US" dirty="0"/>
              <a:t>}                    are</a:t>
            </a:r>
          </a:p>
        </p:txBody>
      </p:sp>
      <p:pic>
        <p:nvPicPr>
          <p:cNvPr id="337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3513" y="3000375"/>
            <a:ext cx="14255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86200"/>
            <a:ext cx="5786438"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p:cNvPicPr>
            <a:picLocks noChangeAspect="1" noChangeArrowheads="1"/>
          </p:cNvPicPr>
          <p:nvPr/>
        </p:nvPicPr>
        <p:blipFill>
          <a:blip r:embed="rId4">
            <a:extLst>
              <a:ext uri="{28A0092B-C50C-407E-A947-70E740481C1C}">
                <a14:useLocalDpi xmlns:a14="http://schemas.microsoft.com/office/drawing/2010/main" val="0"/>
              </a:ext>
            </a:extLst>
          </a:blip>
          <a:srcRect r="2502"/>
          <a:stretch>
            <a:fillRect/>
          </a:stretch>
        </p:blipFill>
        <p:spPr bwMode="auto">
          <a:xfrm>
            <a:off x="1295400" y="5105400"/>
            <a:ext cx="5257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3795">
                                            <p:txEl>
                                              <p:pRg st="4" end="4"/>
                                            </p:txEl>
                                          </p:spTgt>
                                        </p:tgtEl>
                                        <p:attrNameLst>
                                          <p:attrName>style.visibility</p:attrName>
                                        </p:attrNameLst>
                                      </p:cBhvr>
                                      <p:to>
                                        <p:strVal val="visible"/>
                                      </p:to>
                                    </p:set>
                                    <p:animEffect transition="in" filter="fade">
                                      <p:cBhvr>
                                        <p:cTn id="7" dur="1000"/>
                                        <p:tgtEl>
                                          <p:spTgt spid="33795">
                                            <p:txEl>
                                              <p:pRg st="4" end="4"/>
                                            </p:txEl>
                                          </p:spTgt>
                                        </p:tgtEl>
                                      </p:cBhvr>
                                    </p:animEffect>
                                    <p:anim calcmode="lin" valueType="num">
                                      <p:cBhvr>
                                        <p:cTn id="8"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3795">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3795">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3797"/>
                                        </p:tgtEl>
                                        <p:attrNameLst>
                                          <p:attrName>style.visibility</p:attrName>
                                        </p:attrNameLst>
                                      </p:cBhvr>
                                      <p:to>
                                        <p:strVal val="visible"/>
                                      </p:to>
                                    </p:set>
                                    <p:animEffect transition="in" filter="fade">
                                      <p:cBhvr>
                                        <p:cTn id="13" dur="1000"/>
                                        <p:tgtEl>
                                          <p:spTgt spid="33797"/>
                                        </p:tgtEl>
                                      </p:cBhvr>
                                    </p:animEffect>
                                    <p:anim calcmode="lin" valueType="num">
                                      <p:cBhvr>
                                        <p:cTn id="14" dur="1000" fill="hold"/>
                                        <p:tgtEl>
                                          <p:spTgt spid="33797"/>
                                        </p:tgtEl>
                                        <p:attrNameLst>
                                          <p:attrName>ppt_x</p:attrName>
                                        </p:attrNameLst>
                                      </p:cBhvr>
                                      <p:tavLst>
                                        <p:tav tm="0">
                                          <p:val>
                                            <p:strVal val="#ppt_x"/>
                                          </p:val>
                                        </p:tav>
                                        <p:tav tm="100000">
                                          <p:val>
                                            <p:strVal val="#ppt_x"/>
                                          </p:val>
                                        </p:tav>
                                      </p:tavLst>
                                    </p:anim>
                                    <p:anim calcmode="lin" valueType="num">
                                      <p:cBhvr>
                                        <p:cTn id="15" dur="900" decel="100000" fill="hold"/>
                                        <p:tgtEl>
                                          <p:spTgt spid="3379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379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3798"/>
                                        </p:tgtEl>
                                        <p:attrNameLst>
                                          <p:attrName>style.visibility</p:attrName>
                                        </p:attrNameLst>
                                      </p:cBhvr>
                                      <p:to>
                                        <p:strVal val="visible"/>
                                      </p:to>
                                    </p:set>
                                    <p:animEffect transition="in" filter="fade">
                                      <p:cBhvr>
                                        <p:cTn id="19" dur="1000"/>
                                        <p:tgtEl>
                                          <p:spTgt spid="33798"/>
                                        </p:tgtEl>
                                      </p:cBhvr>
                                    </p:animEffect>
                                    <p:anim calcmode="lin" valueType="num">
                                      <p:cBhvr>
                                        <p:cTn id="20" dur="1000" fill="hold"/>
                                        <p:tgtEl>
                                          <p:spTgt spid="33798"/>
                                        </p:tgtEl>
                                        <p:attrNameLst>
                                          <p:attrName>ppt_x</p:attrName>
                                        </p:attrNameLst>
                                      </p:cBhvr>
                                      <p:tavLst>
                                        <p:tav tm="0">
                                          <p:val>
                                            <p:strVal val="#ppt_x"/>
                                          </p:val>
                                        </p:tav>
                                        <p:tav tm="100000">
                                          <p:val>
                                            <p:strVal val="#ppt_x"/>
                                          </p:val>
                                        </p:tav>
                                      </p:tavLst>
                                    </p:anim>
                                    <p:anim calcmode="lin" valueType="num">
                                      <p:cBhvr>
                                        <p:cTn id="21" dur="900" decel="100000" fill="hold"/>
                                        <p:tgtEl>
                                          <p:spTgt spid="3379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3798"/>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7" presetClass="entr" presetSubtype="0" fill="hold" nodeType="clickEffect">
                                  <p:stCondLst>
                                    <p:cond delay="0"/>
                                  </p:stCondLst>
                                  <p:childTnLst>
                                    <p:set>
                                      <p:cBhvr>
                                        <p:cTn id="26" dur="1" fill="hold">
                                          <p:stCondLst>
                                            <p:cond delay="0"/>
                                          </p:stCondLst>
                                        </p:cTn>
                                        <p:tgtEl>
                                          <p:spTgt spid="33799"/>
                                        </p:tgtEl>
                                        <p:attrNameLst>
                                          <p:attrName>style.visibility</p:attrName>
                                        </p:attrNameLst>
                                      </p:cBhvr>
                                      <p:to>
                                        <p:strVal val="visible"/>
                                      </p:to>
                                    </p:set>
                                    <p:animEffect transition="in" filter="fade">
                                      <p:cBhvr>
                                        <p:cTn id="27" dur="1000"/>
                                        <p:tgtEl>
                                          <p:spTgt spid="33799"/>
                                        </p:tgtEl>
                                      </p:cBhvr>
                                    </p:animEffect>
                                    <p:anim calcmode="lin" valueType="num">
                                      <p:cBhvr>
                                        <p:cTn id="28" dur="1000" fill="hold"/>
                                        <p:tgtEl>
                                          <p:spTgt spid="33799"/>
                                        </p:tgtEl>
                                        <p:attrNameLst>
                                          <p:attrName>ppt_x</p:attrName>
                                        </p:attrNameLst>
                                      </p:cBhvr>
                                      <p:tavLst>
                                        <p:tav tm="0">
                                          <p:val>
                                            <p:strVal val="#ppt_x"/>
                                          </p:val>
                                        </p:tav>
                                        <p:tav tm="100000">
                                          <p:val>
                                            <p:strVal val="#ppt_x"/>
                                          </p:val>
                                        </p:tav>
                                      </p:tavLst>
                                    </p:anim>
                                    <p:anim calcmode="lin" valueType="num">
                                      <p:cBhvr>
                                        <p:cTn id="29" dur="900" decel="100000" fill="hold"/>
                                        <p:tgtEl>
                                          <p:spTgt spid="3379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379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457200" y="1370013"/>
            <a:ext cx="8229600" cy="5256212"/>
          </a:xfrm>
          <a:noFill/>
        </p:spPr>
        <p:txBody>
          <a:bodyPr/>
          <a:lstStyle/>
          <a:p>
            <a:pPr marL="457200" indent="-457200" eaLnBrk="1" hangingPunct="1">
              <a:buFont typeface="Wingdings" panose="05000000000000000000" pitchFamily="2" charset="2"/>
              <a:buNone/>
            </a:pPr>
            <a:r>
              <a:rPr lang="en-US" altLang="en-US" b="1"/>
              <a:t>c. </a:t>
            </a:r>
            <a:r>
              <a:rPr lang="en-US" altLang="en-US"/>
              <a:t>The terms of the sequence {</a:t>
            </a:r>
            <a:r>
              <a:rPr lang="en-US" altLang="en-US" i="1"/>
              <a:t>c</a:t>
            </a:r>
            <a:r>
              <a:rPr lang="en-US" altLang="en-US" i="1" baseline="-25000"/>
              <a:t>n</a:t>
            </a:r>
            <a:r>
              <a:rPr lang="en-US" altLang="en-US"/>
              <a:t>}                  are</a:t>
            </a:r>
          </a:p>
          <a:p>
            <a:pPr marL="457200" indent="-457200" eaLnBrk="1" hangingPunct="1">
              <a:buFont typeface="Wingdings" panose="05000000000000000000" pitchFamily="2" charset="2"/>
              <a:buNone/>
            </a:pPr>
            <a:r>
              <a:rPr lang="en-US" altLang="en-US"/>
              <a:t>     </a:t>
            </a:r>
          </a:p>
          <a:p>
            <a:pPr marL="457200" indent="-457200" eaLnBrk="1" hangingPunct="1">
              <a:buFont typeface="Wingdings" panose="05000000000000000000" pitchFamily="2" charset="2"/>
              <a:buNone/>
            </a:pPr>
            <a:endParaRPr lang="en-US" altLang="en-US"/>
          </a:p>
          <a:p>
            <a:pPr marL="457200" indent="-457200" eaLnBrk="1" hangingPunct="1">
              <a:buFont typeface="Wingdings" panose="05000000000000000000" pitchFamily="2" charset="2"/>
              <a:buNone/>
            </a:pPr>
            <a:endParaRPr lang="en-US" altLang="en-US"/>
          </a:p>
          <a:p>
            <a:pPr marL="457200" indent="-457200" eaLnBrk="1" hangingPunct="1">
              <a:buFont typeface="Wingdings" panose="05000000000000000000" pitchFamily="2" charset="2"/>
              <a:buNone/>
            </a:pPr>
            <a:endParaRPr lang="en-US" altLang="en-US"/>
          </a:p>
          <a:p>
            <a:pPr marL="457200" indent="-457200" eaLnBrk="1" hangingPunct="1">
              <a:buFont typeface="Wingdings" panose="05000000000000000000" pitchFamily="2" charset="2"/>
              <a:buNone/>
            </a:pPr>
            <a:endParaRPr lang="en-US" altLang="en-US"/>
          </a:p>
          <a:p>
            <a:pPr marL="457200" indent="-457200" eaLnBrk="1" hangingPunct="1">
              <a:buFont typeface="Wingdings" panose="05000000000000000000" pitchFamily="2" charset="2"/>
              <a:buNone/>
            </a:pPr>
            <a:endParaRPr lang="en-US" altLang="en-US"/>
          </a:p>
          <a:p>
            <a:pPr marL="457200" indent="-457200" eaLnBrk="1" hangingPunct="1">
              <a:buFont typeface="Wingdings" panose="05000000000000000000" pitchFamily="2" charset="2"/>
              <a:buNone/>
            </a:pPr>
            <a:r>
              <a:rPr lang="en-US" altLang="en-US" b="1"/>
              <a:t>d.  </a:t>
            </a:r>
            <a:r>
              <a:rPr lang="en-US" altLang="en-US"/>
              <a:t>The terms of the </a:t>
            </a:r>
            <a:r>
              <a:rPr lang="en-US" altLang="en-US" b="1"/>
              <a:t>recursively defined</a:t>
            </a:r>
            <a:r>
              <a:rPr lang="en-US" altLang="en-US"/>
              <a:t> sequence {</a:t>
            </a:r>
            <a:r>
              <a:rPr lang="en-US" altLang="en-US" i="1"/>
              <a:t>d</a:t>
            </a:r>
            <a:r>
              <a:rPr lang="en-US" altLang="en-US" i="1" baseline="-25000"/>
              <a:t>n</a:t>
            </a:r>
            <a:r>
              <a:rPr lang="en-US" altLang="en-US"/>
              <a:t>}, where </a:t>
            </a:r>
            <a:r>
              <a:rPr lang="en-US" altLang="en-US" i="1"/>
              <a:t>d</a:t>
            </a:r>
            <a:r>
              <a:rPr lang="en-US" altLang="en-US" baseline="-25000"/>
              <a:t>1</a:t>
            </a:r>
            <a:r>
              <a:rPr lang="en-US" altLang="en-US"/>
              <a:t> = 25 and </a:t>
            </a:r>
            <a:r>
              <a:rPr lang="en-US" altLang="en-US" i="1"/>
              <a:t>d</a:t>
            </a:r>
            <a:r>
              <a:rPr lang="en-US" altLang="en-US" i="1" baseline="-25000"/>
              <a:t>n + </a:t>
            </a:r>
            <a:r>
              <a:rPr lang="en-US" altLang="en-US" baseline="-25000"/>
              <a:t>1</a:t>
            </a:r>
            <a:r>
              <a:rPr lang="en-US" altLang="en-US" i="1"/>
              <a:t> </a:t>
            </a:r>
            <a:r>
              <a:rPr lang="en-US" altLang="en-US"/>
              <a:t>= </a:t>
            </a:r>
            <a:r>
              <a:rPr lang="en-US" altLang="en-US" i="1"/>
              <a:t>d</a:t>
            </a:r>
            <a:r>
              <a:rPr lang="en-US" altLang="en-US" i="1" baseline="-25000"/>
              <a:t>n</a:t>
            </a:r>
            <a:r>
              <a:rPr lang="en-US" altLang="en-US"/>
              <a:t> – 5, are</a:t>
            </a:r>
          </a:p>
          <a:p>
            <a:pPr marL="457200" indent="-457200" eaLnBrk="1" hangingPunct="1">
              <a:buFont typeface="Wingdings" panose="05000000000000000000" pitchFamily="2" charset="2"/>
              <a:buNone/>
            </a:pPr>
            <a:r>
              <a:rPr lang="en-US" altLang="en-US"/>
              <a:t>	25,   25 – 5 = 20,   20 – 5 = 15,   15 – 5 = 10,. .  . .</a:t>
            </a:r>
          </a:p>
        </p:txBody>
      </p:sp>
      <p:pic>
        <p:nvPicPr>
          <p:cNvPr id="133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276350"/>
            <a:ext cx="1389063"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133600"/>
            <a:ext cx="4579938"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276600"/>
            <a:ext cx="4351338"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Rectangle 2"/>
          <p:cNvSpPr>
            <a:spLocks noGrp="1" noChangeArrowheads="1"/>
          </p:cNvSpPr>
          <p:nvPr>
            <p:ph type="title"/>
          </p:nvPr>
        </p:nvSpPr>
        <p:spPr>
          <a:xfrm>
            <a:off x="457200" y="347663"/>
            <a:ext cx="8312150" cy="703262"/>
          </a:xfrm>
        </p:spPr>
        <p:txBody>
          <a:bodyPr/>
          <a:lstStyle/>
          <a:p>
            <a:pPr eaLnBrk="1" hangingPunct="1"/>
            <a:r>
              <a:rPr lang="en-US" altLang="en-US" sz="3200">
                <a:solidFill>
                  <a:schemeClr val="bg1"/>
                </a:solidFill>
              </a:rPr>
              <a:t>Example 1 – </a:t>
            </a:r>
            <a:r>
              <a:rPr lang="en-US" altLang="en-US" sz="3200" i="1">
                <a:solidFill>
                  <a:schemeClr val="bg1"/>
                </a:solidFill>
              </a:rPr>
              <a:t>Writing Terms of a Sequence</a:t>
            </a:r>
          </a:p>
        </p:txBody>
      </p:sp>
      <p:sp>
        <p:nvSpPr>
          <p:cNvPr id="13319"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4825"/>
                                        </p:tgtEl>
                                        <p:attrNameLst>
                                          <p:attrName>style.visibility</p:attrName>
                                        </p:attrNameLst>
                                      </p:cBhvr>
                                      <p:to>
                                        <p:strVal val="visible"/>
                                      </p:to>
                                    </p:set>
                                    <p:animEffect transition="in" filter="fade">
                                      <p:cBhvr>
                                        <p:cTn id="7" dur="1000"/>
                                        <p:tgtEl>
                                          <p:spTgt spid="34825"/>
                                        </p:tgtEl>
                                      </p:cBhvr>
                                    </p:animEffect>
                                    <p:anim calcmode="lin" valueType="num">
                                      <p:cBhvr>
                                        <p:cTn id="8" dur="1000" fill="hold"/>
                                        <p:tgtEl>
                                          <p:spTgt spid="34825"/>
                                        </p:tgtEl>
                                        <p:attrNameLst>
                                          <p:attrName>ppt_x</p:attrName>
                                        </p:attrNameLst>
                                      </p:cBhvr>
                                      <p:tavLst>
                                        <p:tav tm="0">
                                          <p:val>
                                            <p:strVal val="#ppt_x"/>
                                          </p:val>
                                        </p:tav>
                                        <p:tav tm="100000">
                                          <p:val>
                                            <p:strVal val="#ppt_x"/>
                                          </p:val>
                                        </p:tav>
                                      </p:tavLst>
                                    </p:anim>
                                    <p:anim calcmode="lin" valueType="num">
                                      <p:cBhvr>
                                        <p:cTn id="9" dur="900" decel="100000" fill="hold"/>
                                        <p:tgtEl>
                                          <p:spTgt spid="3482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4825"/>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4819">
                                            <p:txEl>
                                              <p:pRg st="7" end="7"/>
                                            </p:txEl>
                                          </p:spTgt>
                                        </p:tgtEl>
                                        <p:attrNameLst>
                                          <p:attrName>style.visibility</p:attrName>
                                        </p:attrNameLst>
                                      </p:cBhvr>
                                      <p:to>
                                        <p:strVal val="visible"/>
                                      </p:to>
                                    </p:set>
                                    <p:animEffect transition="in" filter="fade">
                                      <p:cBhvr>
                                        <p:cTn id="15" dur="1000"/>
                                        <p:tgtEl>
                                          <p:spTgt spid="34819">
                                            <p:txEl>
                                              <p:pRg st="7" end="7"/>
                                            </p:txEl>
                                          </p:spTgt>
                                        </p:tgtEl>
                                      </p:cBhvr>
                                    </p:animEffect>
                                    <p:anim calcmode="lin" valueType="num">
                                      <p:cBhvr>
                                        <p:cTn id="16" dur="1000" fill="hold"/>
                                        <p:tgtEl>
                                          <p:spTgt spid="34819">
                                            <p:txEl>
                                              <p:pRg st="7" end="7"/>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4819">
                                            <p:txEl>
                                              <p:pRg st="7" end="7"/>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4819">
                                            <p:txEl>
                                              <p:pRg st="7" end="7"/>
                                            </p:txEl>
                                          </p:spTgt>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34819">
                                            <p:txEl>
                                              <p:pRg st="8" end="8"/>
                                            </p:txEl>
                                          </p:spTgt>
                                        </p:tgtEl>
                                        <p:attrNameLst>
                                          <p:attrName>style.visibility</p:attrName>
                                        </p:attrNameLst>
                                      </p:cBhvr>
                                      <p:to>
                                        <p:strVal val="visible"/>
                                      </p:to>
                                    </p:set>
                                    <p:animEffect transition="in" filter="fade">
                                      <p:cBhvr>
                                        <p:cTn id="21" dur="1000"/>
                                        <p:tgtEl>
                                          <p:spTgt spid="34819">
                                            <p:txEl>
                                              <p:pRg st="8" end="8"/>
                                            </p:txEl>
                                          </p:spTgt>
                                        </p:tgtEl>
                                      </p:cBhvr>
                                    </p:animEffect>
                                    <p:anim calcmode="lin" valueType="num">
                                      <p:cBhvr>
                                        <p:cTn id="22" dur="1000" fill="hold"/>
                                        <p:tgtEl>
                                          <p:spTgt spid="34819">
                                            <p:txEl>
                                              <p:pRg st="8" end="8"/>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4819">
                                            <p:txEl>
                                              <p:pRg st="8" end="8"/>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819">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455613" y="3198813"/>
            <a:ext cx="822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a:solidFill>
                  <a:srgbClr val="005BAA"/>
                </a:solidFill>
              </a:rPr>
              <a:t>Limit of a Sequence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sp>
        <p:nvSpPr>
          <p:cNvPr id="15363" name="Rectangle 3"/>
          <p:cNvSpPr>
            <a:spLocks noGrp="1" noChangeArrowheads="1"/>
          </p:cNvSpPr>
          <p:nvPr>
            <p:ph type="body" idx="1"/>
          </p:nvPr>
        </p:nvSpPr>
        <p:spPr>
          <a:xfrm>
            <a:off x="457200" y="1370013"/>
            <a:ext cx="8229600" cy="5256212"/>
          </a:xfrm>
          <a:noFill/>
        </p:spPr>
        <p:txBody>
          <a:bodyPr/>
          <a:lstStyle/>
          <a:p>
            <a:pPr marL="0" indent="0">
              <a:buFont typeface="Wingdings" panose="05000000000000000000" pitchFamily="2" charset="2"/>
              <a:buNone/>
            </a:pPr>
            <a:r>
              <a:rPr lang="en-US" altLang="en-US"/>
              <a:t>Sequences whose terms approach limiting values. Such sequences are said to </a:t>
            </a:r>
            <a:r>
              <a:rPr lang="en-US" altLang="en-US" b="1"/>
              <a:t>converge. </a:t>
            </a:r>
            <a:r>
              <a:rPr lang="en-US" altLang="en-US"/>
              <a:t>For instance, the sequence {1/2</a:t>
            </a:r>
            <a:r>
              <a:rPr lang="en-US" altLang="en-US" i="1" baseline="30000"/>
              <a:t>n</a:t>
            </a:r>
            <a:r>
              <a:rPr lang="en-US" altLang="en-US"/>
              <a:t>}</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converges to 0, as indicated in the following definition.</a:t>
            </a:r>
          </a:p>
        </p:txBody>
      </p:sp>
      <p:pic>
        <p:nvPicPr>
          <p:cNvPr id="1536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743200"/>
            <a:ext cx="267811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94175"/>
            <a:ext cx="7539038"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dirty="0"/>
              <a:t>Graphically, this definition says that eventually </a:t>
            </a:r>
            <a:br>
              <a:rPr lang="en-US" altLang="en-US" dirty="0"/>
            </a:br>
            <a:r>
              <a:rPr lang="en-US" altLang="en-US" dirty="0"/>
              <a:t>(for </a:t>
            </a:r>
            <a:r>
              <a:rPr lang="en-US" altLang="en-US" i="1" dirty="0"/>
              <a:t>n</a:t>
            </a:r>
            <a:r>
              <a:rPr lang="en-US" altLang="en-US" dirty="0"/>
              <a:t> &gt; </a:t>
            </a:r>
            <a:r>
              <a:rPr lang="en-US" altLang="en-US" i="1" dirty="0"/>
              <a:t>M </a:t>
            </a:r>
            <a:r>
              <a:rPr lang="en-US" altLang="en-US" dirty="0"/>
              <a:t>and </a:t>
            </a:r>
            <a:r>
              <a:rPr lang="el-GR" altLang="en-US" i="1" dirty="0">
                <a:cs typeface="Arial" panose="020B0604020202020204" pitchFamily="34" charset="0"/>
              </a:rPr>
              <a:t>ε</a:t>
            </a:r>
            <a:r>
              <a:rPr lang="en-US" altLang="en-US" dirty="0">
                <a:cs typeface="Arial" panose="020B0604020202020204" pitchFamily="34" charset="0"/>
              </a:rPr>
              <a:t> &gt; 0</a:t>
            </a:r>
            <a:r>
              <a:rPr lang="en-US" altLang="en-US" dirty="0"/>
              <a:t>), the terms of a sequence that</a:t>
            </a:r>
            <a:br>
              <a:rPr lang="en-US" altLang="en-US" dirty="0"/>
            </a:br>
            <a:r>
              <a:rPr lang="en-US" altLang="en-US" dirty="0"/>
              <a:t>converges to </a:t>
            </a:r>
            <a:r>
              <a:rPr lang="en-US" altLang="en-US" i="1" dirty="0"/>
              <a:t>L</a:t>
            </a:r>
            <a:r>
              <a:rPr lang="en-US" altLang="en-US" dirty="0"/>
              <a:t> will lie within the band between the lines </a:t>
            </a:r>
            <a:br>
              <a:rPr lang="en-US" altLang="en-US" dirty="0"/>
            </a:br>
            <a:r>
              <a:rPr lang="en-US" altLang="en-US" i="1" dirty="0"/>
              <a:t>y</a:t>
            </a:r>
            <a:r>
              <a:rPr lang="en-US" altLang="en-US" dirty="0"/>
              <a:t> = </a:t>
            </a:r>
            <a:r>
              <a:rPr lang="en-US" altLang="en-US" i="1" dirty="0"/>
              <a:t>L</a:t>
            </a:r>
            <a:r>
              <a:rPr lang="en-US" altLang="en-US" dirty="0"/>
              <a:t> + </a:t>
            </a:r>
            <a:r>
              <a:rPr lang="el-GR" altLang="en-US" i="1" dirty="0">
                <a:cs typeface="Arial" panose="020B0604020202020204" pitchFamily="34" charset="0"/>
              </a:rPr>
              <a:t>ε</a:t>
            </a:r>
            <a:r>
              <a:rPr lang="en-US" altLang="en-US" dirty="0"/>
              <a:t> and </a:t>
            </a:r>
            <a:r>
              <a:rPr lang="en-US" altLang="en-US" i="1" dirty="0"/>
              <a:t>y</a:t>
            </a:r>
            <a:r>
              <a:rPr lang="en-US" altLang="en-US" dirty="0"/>
              <a:t> = </a:t>
            </a:r>
            <a:r>
              <a:rPr lang="en-US" altLang="en-US" i="1" dirty="0"/>
              <a:t>L</a:t>
            </a:r>
            <a:r>
              <a:rPr lang="en-US" altLang="en-US" dirty="0"/>
              <a:t> – </a:t>
            </a:r>
            <a:r>
              <a:rPr lang="el-GR" altLang="en-US" i="1" dirty="0">
                <a:cs typeface="Arial" panose="020B0604020202020204" pitchFamily="34" charset="0"/>
              </a:rPr>
              <a:t>ε</a:t>
            </a:r>
            <a:r>
              <a:rPr lang="en-US" altLang="en-US" i="1" dirty="0">
                <a:cs typeface="Arial" panose="020B0604020202020204" pitchFamily="34" charset="0"/>
              </a:rPr>
              <a:t>,</a:t>
            </a:r>
            <a:r>
              <a:rPr lang="en-US" altLang="en-US" dirty="0"/>
              <a:t> as shown in Figure 8.1.</a:t>
            </a:r>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r>
              <a:rPr lang="en-US" altLang="en-US" dirty="0"/>
              <a:t>If a sequence {</a:t>
            </a:r>
            <a:r>
              <a:rPr lang="en-US" altLang="en-US" i="1" dirty="0"/>
              <a:t>a</a:t>
            </a:r>
            <a:r>
              <a:rPr lang="en-US" altLang="en-US" i="1" baseline="-25000" dirty="0"/>
              <a:t>n</a:t>
            </a:r>
            <a:r>
              <a:rPr lang="en-US" altLang="en-US" dirty="0"/>
              <a:t>} agrees with a</a:t>
            </a:r>
            <a:br>
              <a:rPr lang="en-US" altLang="en-US" dirty="0"/>
            </a:br>
            <a:r>
              <a:rPr lang="en-US" altLang="en-US" dirty="0"/>
              <a:t>function </a:t>
            </a:r>
            <a:r>
              <a:rPr lang="en-US" altLang="en-US" i="1" dirty="0"/>
              <a:t>f </a:t>
            </a:r>
            <a:r>
              <a:rPr lang="en-US" altLang="en-US" dirty="0"/>
              <a:t>at every positive integer,</a:t>
            </a:r>
            <a:br>
              <a:rPr lang="en-US" altLang="en-US" dirty="0"/>
            </a:br>
            <a:r>
              <a:rPr lang="en-US" altLang="en-US" dirty="0"/>
              <a:t>and if </a:t>
            </a:r>
            <a:r>
              <a:rPr lang="en-US" altLang="en-US" i="1" dirty="0"/>
              <a:t>f</a:t>
            </a:r>
            <a:r>
              <a:rPr lang="en-US" altLang="en-US" dirty="0"/>
              <a:t>(</a:t>
            </a:r>
            <a:r>
              <a:rPr lang="en-US" altLang="en-US" i="1" dirty="0"/>
              <a:t>x</a:t>
            </a:r>
            <a:r>
              <a:rPr lang="en-US" altLang="en-US" dirty="0"/>
              <a:t>) approaches a limit </a:t>
            </a:r>
            <a:r>
              <a:rPr lang="en-US" altLang="en-US" i="1" dirty="0"/>
              <a:t>L</a:t>
            </a:r>
            <a:r>
              <a:rPr lang="en-US" altLang="en-US" dirty="0"/>
              <a:t> as</a:t>
            </a:r>
            <a:br>
              <a:rPr lang="en-US" altLang="en-US" dirty="0"/>
            </a:br>
            <a:r>
              <a:rPr lang="en-US" altLang="en-US" dirty="0"/>
              <a:t>            then the sequence must </a:t>
            </a:r>
            <a:br>
              <a:rPr lang="en-US" altLang="en-US" dirty="0"/>
            </a:br>
            <a:r>
              <a:rPr lang="en-US" altLang="en-US" dirty="0"/>
              <a:t>converge to the same limit </a:t>
            </a:r>
            <a:r>
              <a:rPr lang="en-US" altLang="en-US" i="1" dirty="0"/>
              <a:t>L</a:t>
            </a:r>
            <a:r>
              <a:rPr lang="en-US" altLang="en-US" dirty="0"/>
              <a:t>.</a:t>
            </a:r>
          </a:p>
        </p:txBody>
      </p:sp>
      <p:pic>
        <p:nvPicPr>
          <p:cNvPr id="1638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605338"/>
            <a:ext cx="877887"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8"/>
          <p:cNvSpPr txBox="1">
            <a:spLocks noChangeArrowheads="1"/>
          </p:cNvSpPr>
          <p:nvPr/>
        </p:nvSpPr>
        <p:spPr bwMode="auto">
          <a:xfrm>
            <a:off x="6854825" y="6134104"/>
            <a:ext cx="911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200" b="1"/>
              <a:t>Figure 8.1</a:t>
            </a:r>
          </a:p>
        </p:txBody>
      </p:sp>
      <p:pic>
        <p:nvPicPr>
          <p:cNvPr id="163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238504"/>
            <a:ext cx="317182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pic>
        <p:nvPicPr>
          <p:cNvPr id="1741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978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47663"/>
            <a:ext cx="8312150" cy="703262"/>
          </a:xfrm>
        </p:spPr>
        <p:txBody>
          <a:bodyPr/>
          <a:lstStyle/>
          <a:p>
            <a:pPr eaLnBrk="1" hangingPunct="1"/>
            <a:r>
              <a:rPr lang="en-US" altLang="en-US" sz="3000">
                <a:solidFill>
                  <a:schemeClr val="bg1"/>
                </a:solidFill>
              </a:rPr>
              <a:t>Example 2 – </a:t>
            </a:r>
            <a:r>
              <a:rPr lang="en-US" altLang="en-US" sz="3000" i="1">
                <a:solidFill>
                  <a:schemeClr val="bg1"/>
                </a:solidFill>
              </a:rPr>
              <a:t>Finding the Limit of a Sequence</a:t>
            </a:r>
          </a:p>
        </p:txBody>
      </p:sp>
      <p:sp>
        <p:nvSpPr>
          <p:cNvPr id="39939"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dirty="0"/>
              <a:t>Find the limit of the sequence whose </a:t>
            </a:r>
            <a:r>
              <a:rPr lang="en-US" altLang="en-US" i="1" dirty="0"/>
              <a:t>n</a:t>
            </a:r>
            <a:r>
              <a:rPr lang="en-US" altLang="en-US" dirty="0"/>
              <a:t>th term is</a:t>
            </a:r>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r>
              <a:rPr lang="en-US" altLang="en-US" dirty="0">
                <a:solidFill>
                  <a:srgbClr val="0074BC"/>
                </a:solidFill>
              </a:rPr>
              <a:t>Solution:</a:t>
            </a:r>
          </a:p>
          <a:p>
            <a:pPr marL="0" indent="0" eaLnBrk="1" hangingPunct="1">
              <a:buFont typeface="Wingdings" panose="05000000000000000000" pitchFamily="2" charset="2"/>
              <a:buNone/>
            </a:pPr>
            <a:r>
              <a:rPr lang="en-US" altLang="en-US" dirty="0"/>
              <a:t>You learned that</a:t>
            </a:r>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r>
              <a:rPr lang="en-US" altLang="en-US" dirty="0"/>
              <a:t>So, you can apply Theorem 8.1 to conclude that</a:t>
            </a:r>
          </a:p>
        </p:txBody>
      </p:sp>
      <p:pic>
        <p:nvPicPr>
          <p:cNvPr id="1843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268913"/>
            <a:ext cx="3886200"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498" y="3381374"/>
            <a:ext cx="25908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828800"/>
            <a:ext cx="19907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9939">
                                            <p:txEl>
                                              <p:pRg st="4" end="4"/>
                                            </p:txEl>
                                          </p:spTgt>
                                        </p:tgtEl>
                                        <p:attrNameLst>
                                          <p:attrName>style.visibility</p:attrName>
                                        </p:attrNameLst>
                                      </p:cBhvr>
                                      <p:to>
                                        <p:strVal val="visible"/>
                                      </p:to>
                                    </p:set>
                                    <p:animEffect transition="in" filter="fade">
                                      <p:cBhvr>
                                        <p:cTn id="7" dur="1000"/>
                                        <p:tgtEl>
                                          <p:spTgt spid="39939">
                                            <p:txEl>
                                              <p:pRg st="4" end="4"/>
                                            </p:txEl>
                                          </p:spTgt>
                                        </p:tgtEl>
                                      </p:cBhvr>
                                    </p:animEffect>
                                    <p:anim calcmode="lin" valueType="num">
                                      <p:cBhvr>
                                        <p:cTn id="8" dur="10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9939">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939">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8437"/>
                                        </p:tgtEl>
                                        <p:attrNameLst>
                                          <p:attrName>style.visibility</p:attrName>
                                        </p:attrNameLst>
                                      </p:cBhvr>
                                      <p:to>
                                        <p:strVal val="visible"/>
                                      </p:to>
                                    </p:set>
                                    <p:animEffect transition="in" filter="fade">
                                      <p:cBhvr>
                                        <p:cTn id="13" dur="1000"/>
                                        <p:tgtEl>
                                          <p:spTgt spid="18437"/>
                                        </p:tgtEl>
                                      </p:cBhvr>
                                    </p:animEffect>
                                    <p:anim calcmode="lin" valueType="num">
                                      <p:cBhvr>
                                        <p:cTn id="14" dur="1000" fill="hold"/>
                                        <p:tgtEl>
                                          <p:spTgt spid="18437"/>
                                        </p:tgtEl>
                                        <p:attrNameLst>
                                          <p:attrName>ppt_x</p:attrName>
                                        </p:attrNameLst>
                                      </p:cBhvr>
                                      <p:tavLst>
                                        <p:tav tm="0">
                                          <p:val>
                                            <p:strVal val="#ppt_x"/>
                                          </p:val>
                                        </p:tav>
                                        <p:tav tm="100000">
                                          <p:val>
                                            <p:strVal val="#ppt_x"/>
                                          </p:val>
                                        </p:tav>
                                      </p:tavLst>
                                    </p:anim>
                                    <p:anim calcmode="lin" valueType="num">
                                      <p:cBhvr>
                                        <p:cTn id="15" dur="900" decel="100000" fill="hold"/>
                                        <p:tgtEl>
                                          <p:spTgt spid="1843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843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9939">
                                            <p:txEl>
                                              <p:pRg st="5" end="5"/>
                                            </p:txEl>
                                          </p:spTgt>
                                        </p:tgtEl>
                                        <p:attrNameLst>
                                          <p:attrName>style.visibility</p:attrName>
                                        </p:attrNameLst>
                                      </p:cBhvr>
                                      <p:to>
                                        <p:strVal val="visible"/>
                                      </p:to>
                                    </p:set>
                                    <p:animEffect transition="in" filter="fade">
                                      <p:cBhvr>
                                        <p:cTn id="19" dur="1000"/>
                                        <p:tgtEl>
                                          <p:spTgt spid="39939">
                                            <p:txEl>
                                              <p:pRg st="5" end="5"/>
                                            </p:txEl>
                                          </p:spTgt>
                                        </p:tgtEl>
                                      </p:cBhvr>
                                    </p:animEffect>
                                    <p:anim calcmode="lin" valueType="num">
                                      <p:cBhvr>
                                        <p:cTn id="20" dur="1000" fill="hold"/>
                                        <p:tgtEl>
                                          <p:spTgt spid="39939">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9939">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9939">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7" presetClass="entr" presetSubtype="0" fill="hold" nodeType="clickEffect">
                                  <p:stCondLst>
                                    <p:cond delay="0"/>
                                  </p:stCondLst>
                                  <p:childTnLst>
                                    <p:set>
                                      <p:cBhvr>
                                        <p:cTn id="26" dur="1" fill="hold">
                                          <p:stCondLst>
                                            <p:cond delay="0"/>
                                          </p:stCondLst>
                                        </p:cTn>
                                        <p:tgtEl>
                                          <p:spTgt spid="39939">
                                            <p:txEl>
                                              <p:pRg st="7" end="7"/>
                                            </p:txEl>
                                          </p:spTgt>
                                        </p:tgtEl>
                                        <p:attrNameLst>
                                          <p:attrName>style.visibility</p:attrName>
                                        </p:attrNameLst>
                                      </p:cBhvr>
                                      <p:to>
                                        <p:strVal val="visible"/>
                                      </p:to>
                                    </p:set>
                                    <p:animEffect transition="in" filter="fade">
                                      <p:cBhvr>
                                        <p:cTn id="27" dur="1000"/>
                                        <p:tgtEl>
                                          <p:spTgt spid="39939">
                                            <p:txEl>
                                              <p:pRg st="7" end="7"/>
                                            </p:txEl>
                                          </p:spTgt>
                                        </p:tgtEl>
                                      </p:cBhvr>
                                    </p:animEffect>
                                    <p:anim calcmode="lin" valueType="num">
                                      <p:cBhvr>
                                        <p:cTn id="28" dur="1000" fill="hold"/>
                                        <p:tgtEl>
                                          <p:spTgt spid="39939">
                                            <p:txEl>
                                              <p:pRg st="7" end="7"/>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9939">
                                            <p:txEl>
                                              <p:pRg st="7" end="7"/>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9939">
                                            <p:txEl>
                                              <p:pRg st="7" end="7"/>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18436"/>
                                        </p:tgtEl>
                                        <p:attrNameLst>
                                          <p:attrName>style.visibility</p:attrName>
                                        </p:attrNameLst>
                                      </p:cBhvr>
                                      <p:to>
                                        <p:strVal val="visible"/>
                                      </p:to>
                                    </p:set>
                                    <p:animEffect transition="in" filter="fade">
                                      <p:cBhvr>
                                        <p:cTn id="33" dur="1000"/>
                                        <p:tgtEl>
                                          <p:spTgt spid="18436"/>
                                        </p:tgtEl>
                                      </p:cBhvr>
                                    </p:animEffect>
                                    <p:anim calcmode="lin" valueType="num">
                                      <p:cBhvr>
                                        <p:cTn id="34" dur="1000" fill="hold"/>
                                        <p:tgtEl>
                                          <p:spTgt spid="18436"/>
                                        </p:tgtEl>
                                        <p:attrNameLst>
                                          <p:attrName>ppt_x</p:attrName>
                                        </p:attrNameLst>
                                      </p:cBhvr>
                                      <p:tavLst>
                                        <p:tav tm="0">
                                          <p:val>
                                            <p:strVal val="#ppt_x"/>
                                          </p:val>
                                        </p:tav>
                                        <p:tav tm="100000">
                                          <p:val>
                                            <p:strVal val="#ppt_x"/>
                                          </p:val>
                                        </p:tav>
                                      </p:tavLst>
                                    </p:anim>
                                    <p:anim calcmode="lin" valueType="num">
                                      <p:cBhvr>
                                        <p:cTn id="35" dur="900" decel="100000" fill="hold"/>
                                        <p:tgtEl>
                                          <p:spTgt spid="1843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84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
          <p:cNvSpPr txBox="1">
            <a:spLocks noChangeArrowheads="1"/>
          </p:cNvSpPr>
          <p:nvPr/>
        </p:nvSpPr>
        <p:spPr bwMode="auto">
          <a:xfrm>
            <a:off x="457200" y="13716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a:t>There are different ways in which a sequence can fail to have a limit. </a:t>
            </a:r>
          </a:p>
          <a:p>
            <a:pPr eaLnBrk="1" hangingPunct="1">
              <a:spcBef>
                <a:spcPct val="0"/>
              </a:spcBef>
              <a:buFontTx/>
              <a:buNone/>
            </a:pPr>
            <a:endParaRPr lang="en-US" altLang="en-US"/>
          </a:p>
          <a:p>
            <a:pPr eaLnBrk="1" hangingPunct="1">
              <a:spcBef>
                <a:spcPct val="0"/>
              </a:spcBef>
              <a:buFontTx/>
              <a:buNone/>
            </a:pPr>
            <a:r>
              <a:rPr lang="en-US" altLang="en-US"/>
              <a:t>One way is that the terms of the sequence increase without bound or decrease without bound.</a:t>
            </a:r>
          </a:p>
          <a:p>
            <a:pPr eaLnBrk="1" hangingPunct="1">
              <a:spcBef>
                <a:spcPct val="0"/>
              </a:spcBef>
              <a:buFontTx/>
              <a:buNone/>
            </a:pPr>
            <a:endParaRPr lang="en-US" altLang="en-US"/>
          </a:p>
          <a:p>
            <a:pPr eaLnBrk="1" hangingPunct="1">
              <a:spcBef>
                <a:spcPct val="0"/>
              </a:spcBef>
              <a:buFontTx/>
              <a:buNone/>
            </a:pPr>
            <a:r>
              <a:rPr lang="en-US" altLang="en-US"/>
              <a:t>These cases are written symbolically, as shown below.</a:t>
            </a:r>
          </a:p>
        </p:txBody>
      </p:sp>
      <p:pic>
        <p:nvPicPr>
          <p:cNvPr id="1945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267200"/>
            <a:ext cx="53276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pic>
        <p:nvPicPr>
          <p:cNvPr id="204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3867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The symbol </a:t>
            </a:r>
            <a:r>
              <a:rPr lang="en-US" altLang="en-US" i="1"/>
              <a:t>n</a:t>
            </a:r>
            <a:r>
              <a:rPr lang="en-US" altLang="en-US"/>
              <a:t>! (read “</a:t>
            </a:r>
            <a:r>
              <a:rPr lang="en-US" altLang="en-US" i="1"/>
              <a:t>n</a:t>
            </a:r>
            <a:r>
              <a:rPr lang="en-US" altLang="en-US"/>
              <a:t> factorial”) is used to simplify some of these formulas. Let </a:t>
            </a:r>
            <a:r>
              <a:rPr lang="en-US" altLang="en-US" i="1"/>
              <a:t>n</a:t>
            </a:r>
            <a:r>
              <a:rPr lang="en-US" altLang="en-US"/>
              <a:t> be a positive integer; then </a:t>
            </a:r>
            <a:r>
              <a:rPr lang="en-US" altLang="en-US" b="1" i="1"/>
              <a:t>n </a:t>
            </a:r>
            <a:r>
              <a:rPr lang="en-US" altLang="en-US" b="1"/>
              <a:t>factorial </a:t>
            </a:r>
            <a:r>
              <a:rPr lang="en-US" altLang="en-US"/>
              <a:t>is defined as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      </a:t>
            </a:r>
            <a:r>
              <a:rPr lang="en-US" altLang="en-US" i="1"/>
              <a:t>n</a:t>
            </a:r>
            <a:r>
              <a:rPr lang="en-US" altLang="en-US"/>
              <a:t>! = 1 </a:t>
            </a:r>
            <a:r>
              <a:rPr lang="en-US" altLang="en-US" sz="2000">
                <a:cs typeface="Arial" panose="020B0604020202020204" pitchFamily="34" charset="0"/>
              </a:rPr>
              <a:t>•</a:t>
            </a:r>
            <a:r>
              <a:rPr lang="en-US" altLang="en-US"/>
              <a:t> 2 </a:t>
            </a:r>
            <a:r>
              <a:rPr lang="en-US" altLang="en-US" sz="2000">
                <a:cs typeface="Arial" panose="020B0604020202020204" pitchFamily="34" charset="0"/>
              </a:rPr>
              <a:t>•</a:t>
            </a:r>
            <a:r>
              <a:rPr lang="en-US" altLang="en-US"/>
              <a:t> 3 </a:t>
            </a:r>
            <a:r>
              <a:rPr lang="en-US" altLang="en-US" sz="2000">
                <a:cs typeface="Arial" panose="020B0604020202020204" pitchFamily="34" charset="0"/>
              </a:rPr>
              <a:t>•</a:t>
            </a:r>
            <a:r>
              <a:rPr lang="en-US" altLang="en-US"/>
              <a:t> 4 </a:t>
            </a:r>
            <a:r>
              <a:rPr lang="en-US" altLang="en-US" baseline="30000"/>
              <a:t>. . .</a:t>
            </a:r>
            <a:r>
              <a:rPr lang="en-US" altLang="en-US"/>
              <a:t> (</a:t>
            </a:r>
            <a:r>
              <a:rPr lang="en-US" altLang="en-US" i="1"/>
              <a:t>n</a:t>
            </a:r>
            <a:r>
              <a:rPr lang="en-US" altLang="en-US"/>
              <a:t> – 1) </a:t>
            </a:r>
            <a:r>
              <a:rPr lang="en-US" altLang="en-US" sz="2000">
                <a:cs typeface="Arial" panose="020B0604020202020204" pitchFamily="34" charset="0"/>
              </a:rPr>
              <a:t>•</a:t>
            </a:r>
            <a:r>
              <a:rPr lang="en-US" altLang="en-US"/>
              <a:t> </a:t>
            </a:r>
            <a:r>
              <a:rPr lang="en-US" altLang="en-US" i="1"/>
              <a:t>n</a:t>
            </a:r>
            <a:r>
              <a:rPr lang="en-US" altLang="en-US"/>
              <a:t>.</a:t>
            </a:r>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As a special case, </a:t>
            </a:r>
            <a:r>
              <a:rPr lang="en-US" altLang="en-US" b="1"/>
              <a:t>zero factorial </a:t>
            </a:r>
            <a:r>
              <a:rPr lang="en-US" altLang="en-US"/>
              <a:t>is defined as 0! = 1.</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From this definition, you can see that 1! = 1, 2! = 1 </a:t>
            </a:r>
            <a:r>
              <a:rPr lang="en-US" altLang="en-US" sz="2000">
                <a:cs typeface="Arial" panose="020B0604020202020204" pitchFamily="34" charset="0"/>
              </a:rPr>
              <a:t>•</a:t>
            </a:r>
            <a:r>
              <a:rPr lang="en-US" altLang="en-US"/>
              <a:t> 2 = 2, 3! = 1 </a:t>
            </a:r>
            <a:r>
              <a:rPr lang="en-US" altLang="en-US" sz="2000">
                <a:cs typeface="Arial" panose="020B0604020202020204" pitchFamily="34" charset="0"/>
              </a:rPr>
              <a:t>•</a:t>
            </a:r>
            <a:r>
              <a:rPr lang="en-US" altLang="en-US"/>
              <a:t> 2 </a:t>
            </a:r>
            <a:r>
              <a:rPr lang="en-US" altLang="en-US" sz="2000">
                <a:cs typeface="Arial" panose="020B0604020202020204" pitchFamily="34" charset="0"/>
              </a:rPr>
              <a:t>•</a:t>
            </a:r>
            <a:r>
              <a:rPr lang="en-US" altLang="en-US"/>
              <a:t> 3 = 6, and so on.</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p:txBody>
      </p:sp>
      <p:sp>
        <p:nvSpPr>
          <p:cNvPr id="21507"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Factorials follow the same conventions for order of operations as exponents. That is, just as 2x</a:t>
            </a:r>
            <a:r>
              <a:rPr lang="en-US" altLang="en-US" baseline="30000"/>
              <a:t>3</a:t>
            </a:r>
            <a:r>
              <a:rPr lang="en-US" altLang="en-US"/>
              <a:t> and (2x)</a:t>
            </a:r>
            <a:r>
              <a:rPr lang="en-US" altLang="en-US" baseline="30000"/>
              <a:t>3 </a:t>
            </a:r>
            <a:r>
              <a:rPr lang="en-US" altLang="en-US"/>
              <a:t>imply different order of operations, 2</a:t>
            </a:r>
            <a:r>
              <a:rPr lang="en-US" altLang="en-US" i="1"/>
              <a:t>n</a:t>
            </a:r>
            <a:r>
              <a:rPr lang="en-US" altLang="en-US"/>
              <a:t>! and (2</a:t>
            </a:r>
            <a:r>
              <a:rPr lang="en-US" altLang="en-US" i="1"/>
              <a:t>n)</a:t>
            </a:r>
            <a:r>
              <a:rPr lang="en-US" altLang="en-US"/>
              <a:t>! imply the orders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        2</a:t>
            </a:r>
            <a:r>
              <a:rPr lang="en-US" altLang="en-US" i="1"/>
              <a:t>n</a:t>
            </a:r>
            <a:r>
              <a:rPr lang="en-US" altLang="en-US"/>
              <a:t>! = 2(</a:t>
            </a:r>
            <a:r>
              <a:rPr lang="en-US" altLang="en-US" i="1"/>
              <a:t>n</a:t>
            </a:r>
            <a:r>
              <a:rPr lang="en-US" altLang="en-US"/>
              <a:t>!) = 2(1</a:t>
            </a:r>
            <a:r>
              <a:rPr lang="en-US" altLang="en-US">
                <a:cs typeface="Arial" panose="020B0604020202020204" pitchFamily="34" charset="0"/>
              </a:rPr>
              <a:t> • 2 • 3 • 4 </a:t>
            </a:r>
            <a:r>
              <a:rPr lang="en-US" altLang="en-US" sz="1400">
                <a:cs typeface="Arial" panose="020B0604020202020204" pitchFamily="34" charset="0"/>
              </a:rPr>
              <a:t>• • • </a:t>
            </a:r>
            <a:r>
              <a:rPr lang="en-US" altLang="en-US" i="1">
                <a:cs typeface="Arial" panose="020B0604020202020204" pitchFamily="34" charset="0"/>
              </a:rPr>
              <a:t>n</a:t>
            </a:r>
            <a:r>
              <a:rPr lang="en-US" altLang="en-US">
                <a:cs typeface="Arial" panose="020B0604020202020204" pitchFamily="34" charset="0"/>
              </a:rPr>
              <a:t>)</a:t>
            </a:r>
          </a:p>
          <a:p>
            <a:pPr marL="0" indent="0" eaLnBrk="1" hangingPunct="1">
              <a:buFont typeface="Wingdings" panose="05000000000000000000" pitchFamily="2" charset="2"/>
              <a:buNone/>
            </a:pPr>
            <a:endParaRPr lang="en-US" altLang="en-US">
              <a:cs typeface="Arial" panose="020B0604020202020204" pitchFamily="34" charset="0"/>
            </a:endParaRPr>
          </a:p>
          <a:p>
            <a:pPr marL="0" indent="0" eaLnBrk="1" hangingPunct="1">
              <a:buFont typeface="Wingdings" panose="05000000000000000000" pitchFamily="2" charset="2"/>
              <a:buNone/>
            </a:pPr>
            <a:r>
              <a:rPr lang="en-US" altLang="en-US">
                <a:cs typeface="Arial" panose="020B0604020202020204" pitchFamily="34" charset="0"/>
              </a:rPr>
              <a:t>and</a:t>
            </a:r>
          </a:p>
          <a:p>
            <a:pPr marL="0" indent="0" eaLnBrk="1" hangingPunct="1">
              <a:buFont typeface="Wingdings" panose="05000000000000000000" pitchFamily="2" charset="2"/>
              <a:buNone/>
            </a:pPr>
            <a:endParaRPr lang="en-US" altLang="en-US">
              <a:cs typeface="Arial" panose="020B0604020202020204" pitchFamily="34" charset="0"/>
            </a:endParaRPr>
          </a:p>
          <a:p>
            <a:pPr marL="0" indent="0" eaLnBrk="1" hangingPunct="1">
              <a:buFont typeface="Wingdings" panose="05000000000000000000" pitchFamily="2" charset="2"/>
              <a:buNone/>
            </a:pPr>
            <a:r>
              <a:rPr lang="en-US" altLang="en-US"/>
              <a:t>       (2</a:t>
            </a:r>
            <a:r>
              <a:rPr lang="en-US" altLang="en-US" i="1"/>
              <a:t>n</a:t>
            </a:r>
            <a:r>
              <a:rPr lang="en-US" altLang="en-US"/>
              <a:t>)! = 1</a:t>
            </a:r>
            <a:r>
              <a:rPr lang="en-US" altLang="en-US">
                <a:cs typeface="Arial" panose="020B0604020202020204" pitchFamily="34" charset="0"/>
              </a:rPr>
              <a:t> • 2 • 3 • 4 </a:t>
            </a:r>
            <a:r>
              <a:rPr lang="en-US" altLang="en-US" sz="1400">
                <a:cs typeface="Arial" panose="020B0604020202020204" pitchFamily="34" charset="0"/>
              </a:rPr>
              <a:t>• • • </a:t>
            </a:r>
            <a:r>
              <a:rPr lang="en-US" altLang="en-US" i="1">
                <a:cs typeface="Arial" panose="020B0604020202020204" pitchFamily="34" charset="0"/>
              </a:rPr>
              <a:t>n </a:t>
            </a:r>
            <a:r>
              <a:rPr lang="en-US" altLang="en-US">
                <a:cs typeface="Arial" panose="020B0604020202020204" pitchFamily="34" charset="0"/>
              </a:rPr>
              <a:t>• (</a:t>
            </a:r>
            <a:r>
              <a:rPr lang="en-US" altLang="en-US" i="1">
                <a:cs typeface="Arial" panose="020B0604020202020204" pitchFamily="34" charset="0"/>
              </a:rPr>
              <a:t>n + </a:t>
            </a:r>
            <a:r>
              <a:rPr lang="en-US" altLang="en-US">
                <a:cs typeface="Arial" panose="020B0604020202020204" pitchFamily="34" charset="0"/>
              </a:rPr>
              <a:t>1) </a:t>
            </a:r>
            <a:r>
              <a:rPr lang="en-US" altLang="en-US" sz="1400">
                <a:cs typeface="Arial" panose="020B0604020202020204" pitchFamily="34" charset="0"/>
              </a:rPr>
              <a:t>• • • </a:t>
            </a:r>
            <a:r>
              <a:rPr lang="en-US" altLang="en-US">
                <a:cs typeface="Arial" panose="020B0604020202020204" pitchFamily="34" charset="0"/>
              </a:rPr>
              <a:t>2</a:t>
            </a:r>
            <a:r>
              <a:rPr lang="en-US" altLang="en-US" i="1">
                <a:cs typeface="Arial" panose="020B0604020202020204" pitchFamily="34" charset="0"/>
              </a:rPr>
              <a:t>n</a:t>
            </a:r>
          </a:p>
          <a:p>
            <a:pPr marL="0" indent="0" eaLnBrk="1" hangingPunct="1">
              <a:buFont typeface="Wingdings" panose="05000000000000000000" pitchFamily="2" charset="2"/>
              <a:buNone/>
            </a:pPr>
            <a:endParaRPr lang="en-US" altLang="en-US" i="1">
              <a:cs typeface="Arial" panose="020B0604020202020204" pitchFamily="34" charset="0"/>
            </a:endParaRPr>
          </a:p>
          <a:p>
            <a:pPr marL="0" indent="0" eaLnBrk="1" hangingPunct="1">
              <a:buFont typeface="Wingdings" panose="05000000000000000000" pitchFamily="2" charset="2"/>
              <a:buNone/>
            </a:pPr>
            <a:r>
              <a:rPr lang="en-US" altLang="en-US">
                <a:cs typeface="Arial" panose="020B0604020202020204" pitchFamily="34" charset="0"/>
              </a:rPr>
              <a:t>respectively.</a:t>
            </a:r>
            <a:endParaRPr lang="en-US" altLang="en-US"/>
          </a:p>
        </p:txBody>
      </p:sp>
      <p:sp>
        <p:nvSpPr>
          <p:cNvPr id="22531"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Another useful limit theorem that can be rewritten for sequence is the Squeeze Theorem.</a:t>
            </a:r>
          </a:p>
          <a:p>
            <a:pPr marL="0" indent="0" eaLnBrk="1" hangingPunct="1">
              <a:buFont typeface="Wingdings" panose="05000000000000000000" pitchFamily="2" charset="2"/>
              <a:buNone/>
            </a:pPr>
            <a:r>
              <a:rPr lang="en-US" altLang="en-US"/>
              <a:t>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p:txBody>
      </p:sp>
      <p:sp>
        <p:nvSpPr>
          <p:cNvPr id="23555"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pic>
        <p:nvPicPr>
          <p:cNvPr id="2355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14600"/>
            <a:ext cx="8153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347663"/>
            <a:ext cx="8312150" cy="703262"/>
          </a:xfrm>
        </p:spPr>
        <p:txBody>
          <a:bodyPr/>
          <a:lstStyle/>
          <a:p>
            <a:pPr eaLnBrk="1" hangingPunct="1"/>
            <a:r>
              <a:rPr lang="en-US" altLang="en-US" sz="3400">
                <a:solidFill>
                  <a:schemeClr val="bg1"/>
                </a:solidFill>
              </a:rPr>
              <a:t>Example 5 – </a:t>
            </a:r>
            <a:r>
              <a:rPr lang="en-US" altLang="en-US" sz="3400" i="1">
                <a:solidFill>
                  <a:schemeClr val="bg1"/>
                </a:solidFill>
              </a:rPr>
              <a:t>Using the Squeeze Theorem</a:t>
            </a:r>
          </a:p>
        </p:txBody>
      </p:sp>
      <p:sp>
        <p:nvSpPr>
          <p:cNvPr id="43011"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Show that the sequence                           converges, and find its limit.</a:t>
            </a:r>
          </a:p>
          <a:p>
            <a:pPr marL="0" indent="0" eaLnBrk="1" hangingPunct="1">
              <a:buFont typeface="Wingdings" panose="05000000000000000000" pitchFamily="2" charset="2"/>
              <a:buNone/>
            </a:pPr>
            <a:endParaRPr lang="en-US" altLang="en-US">
              <a:solidFill>
                <a:srgbClr val="0073AE"/>
              </a:solidFill>
            </a:endParaRPr>
          </a:p>
          <a:p>
            <a:pPr marL="0" indent="0" eaLnBrk="1" hangingPunct="1">
              <a:buFont typeface="Wingdings" panose="05000000000000000000" pitchFamily="2" charset="2"/>
              <a:buNone/>
            </a:pPr>
            <a:r>
              <a:rPr lang="en-US" altLang="en-US">
                <a:solidFill>
                  <a:srgbClr val="0074BC"/>
                </a:solidFill>
              </a:rPr>
              <a:t>Solution:</a:t>
            </a:r>
          </a:p>
          <a:p>
            <a:pPr marL="0" indent="0" eaLnBrk="1" hangingPunct="1">
              <a:buFont typeface="Wingdings" panose="05000000000000000000" pitchFamily="2" charset="2"/>
              <a:buNone/>
            </a:pPr>
            <a:r>
              <a:rPr lang="en-US" altLang="en-US"/>
              <a:t>To apply the Squeeze Theorem, you must find two convergent sequences that can be related to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Two possibilities are </a:t>
            </a:r>
            <a:r>
              <a:rPr lang="en-US" altLang="en-US" i="1"/>
              <a:t>a</a:t>
            </a:r>
            <a:r>
              <a:rPr lang="en-US" altLang="en-US" i="1" baseline="-25000"/>
              <a:t>n</a:t>
            </a:r>
            <a:r>
              <a:rPr lang="en-US" altLang="en-US" i="1"/>
              <a:t> = </a:t>
            </a:r>
            <a:r>
              <a:rPr lang="en-US" altLang="en-US"/>
              <a:t>–1/2</a:t>
            </a:r>
            <a:r>
              <a:rPr lang="en-US" altLang="en-US" i="1" baseline="30000"/>
              <a:t>n</a:t>
            </a:r>
            <a:r>
              <a:rPr lang="en-US" altLang="en-US"/>
              <a:t> and </a:t>
            </a:r>
            <a:r>
              <a:rPr lang="en-US" altLang="en-US" i="1"/>
              <a:t>b</a:t>
            </a:r>
            <a:r>
              <a:rPr lang="en-US" altLang="en-US" i="1" baseline="-25000"/>
              <a:t>n</a:t>
            </a:r>
            <a:r>
              <a:rPr lang="en-US" altLang="en-US" i="1"/>
              <a:t> = </a:t>
            </a:r>
            <a:r>
              <a:rPr lang="en-US" altLang="en-US"/>
              <a:t>1/2</a:t>
            </a:r>
            <a:r>
              <a:rPr lang="en-US" altLang="en-US" i="1" baseline="30000"/>
              <a:t>n</a:t>
            </a:r>
            <a:r>
              <a:rPr lang="en-US" altLang="en-US"/>
              <a:t>, both of which converge to 0.</a:t>
            </a:r>
          </a:p>
        </p:txBody>
      </p:sp>
      <p:pic>
        <p:nvPicPr>
          <p:cNvPr id="245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913" y="1228725"/>
            <a:ext cx="21304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t="19600" r="74963" b="20895"/>
          <a:stretch>
            <a:fillRect/>
          </a:stretch>
        </p:blipFill>
        <p:spPr bwMode="auto">
          <a:xfrm>
            <a:off x="6629400" y="3429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3011">
                                            <p:txEl>
                                              <p:pRg st="2" end="2"/>
                                            </p:txEl>
                                          </p:spTgt>
                                        </p:tgtEl>
                                        <p:attrNameLst>
                                          <p:attrName>style.visibility</p:attrName>
                                        </p:attrNameLst>
                                      </p:cBhvr>
                                      <p:to>
                                        <p:strVal val="visible"/>
                                      </p:to>
                                    </p:set>
                                    <p:animEffect transition="in" filter="fade">
                                      <p:cBhvr>
                                        <p:cTn id="7" dur="1000"/>
                                        <p:tgtEl>
                                          <p:spTgt spid="43011">
                                            <p:txEl>
                                              <p:pRg st="2" end="2"/>
                                            </p:txEl>
                                          </p:spTgt>
                                        </p:tgtEl>
                                      </p:cBhvr>
                                    </p:animEffect>
                                    <p:anim calcmode="lin" valueType="num">
                                      <p:cBhvr>
                                        <p:cTn id="8" dur="10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3011">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3011">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animEffect transition="in" filter="fade">
                                      <p:cBhvr>
                                        <p:cTn id="13" dur="1000"/>
                                        <p:tgtEl>
                                          <p:spTgt spid="43011">
                                            <p:txEl>
                                              <p:pRg st="3" end="3"/>
                                            </p:txEl>
                                          </p:spTgt>
                                        </p:tgtEl>
                                      </p:cBhvr>
                                    </p:animEffect>
                                    <p:anim calcmode="lin" valueType="num">
                                      <p:cBhvr>
                                        <p:cTn id="14" dur="10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3011">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3011">
                                            <p:txEl>
                                              <p:pRg st="3" end="3"/>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7" presetClass="entr" presetSubtype="0" fill="hold" nodeType="clickEffect">
                                  <p:stCondLst>
                                    <p:cond delay="0"/>
                                  </p:stCondLst>
                                  <p:childTnLst>
                                    <p:set>
                                      <p:cBhvr>
                                        <p:cTn id="26" dur="1" fill="hold">
                                          <p:stCondLst>
                                            <p:cond delay="0"/>
                                          </p:stCondLst>
                                        </p:cTn>
                                        <p:tgtEl>
                                          <p:spTgt spid="43011">
                                            <p:txEl>
                                              <p:pRg st="5" end="5"/>
                                            </p:txEl>
                                          </p:spTgt>
                                        </p:tgtEl>
                                        <p:attrNameLst>
                                          <p:attrName>style.visibility</p:attrName>
                                        </p:attrNameLst>
                                      </p:cBhvr>
                                      <p:to>
                                        <p:strVal val="visible"/>
                                      </p:to>
                                    </p:set>
                                    <p:animEffect transition="in" filter="fade">
                                      <p:cBhvr>
                                        <p:cTn id="27" dur="1000"/>
                                        <p:tgtEl>
                                          <p:spTgt spid="43011">
                                            <p:txEl>
                                              <p:pRg st="5" end="5"/>
                                            </p:txEl>
                                          </p:spTgt>
                                        </p:tgtEl>
                                      </p:cBhvr>
                                    </p:animEffect>
                                    <p:anim calcmode="lin" valueType="num">
                                      <p:cBhvr>
                                        <p:cTn id="28" dur="10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3011">
                                            <p:txEl>
                                              <p:pRg st="5" end="5"/>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3011">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By comparing the term </a:t>
            </a:r>
            <a:r>
              <a:rPr lang="en-US" altLang="en-US" i="1"/>
              <a:t>n</a:t>
            </a:r>
            <a:r>
              <a:rPr lang="en-US" altLang="en-US"/>
              <a:t>! with 2</a:t>
            </a:r>
            <a:r>
              <a:rPr lang="en-US" altLang="en-US" i="1" baseline="30000"/>
              <a:t>n</a:t>
            </a:r>
            <a:r>
              <a:rPr lang="en-US" altLang="en-US"/>
              <a:t>, you can see that,</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i="1"/>
              <a:t>	</a:t>
            </a:r>
            <a:endParaRPr lang="en-US" altLang="en-US"/>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and</a:t>
            </a:r>
          </a:p>
        </p:txBody>
      </p:sp>
      <p:sp>
        <p:nvSpPr>
          <p:cNvPr id="25603"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5 – </a:t>
            </a:r>
            <a:r>
              <a:rPr lang="en-US" altLang="en-US" sz="4000" i="1">
                <a:solidFill>
                  <a:schemeClr val="bg1"/>
                </a:solidFill>
              </a:rPr>
              <a:t>Solution</a:t>
            </a:r>
          </a:p>
        </p:txBody>
      </p:sp>
      <p:pic>
        <p:nvPicPr>
          <p:cNvPr id="256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133600"/>
            <a:ext cx="70294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1725" y="3532188"/>
            <a:ext cx="70040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This implies that for </a:t>
            </a:r>
            <a:r>
              <a:rPr lang="en-US" altLang="en-US" i="1"/>
              <a:t>n</a:t>
            </a:r>
            <a:r>
              <a:rPr lang="en-US" altLang="en-US"/>
              <a:t> </a:t>
            </a:r>
            <a:r>
              <a:rPr lang="en-US" altLang="en-US">
                <a:cs typeface="Arial" panose="020B0604020202020204" pitchFamily="34" charset="0"/>
              </a:rPr>
              <a:t>≥ 4, </a:t>
            </a:r>
            <a:r>
              <a:rPr lang="en-US" altLang="en-US" i="1">
                <a:cs typeface="Arial" panose="020B0604020202020204" pitchFamily="34" charset="0"/>
              </a:rPr>
              <a:t>2</a:t>
            </a:r>
            <a:r>
              <a:rPr lang="en-US" altLang="en-US" i="1" baseline="30000">
                <a:cs typeface="Arial" panose="020B0604020202020204" pitchFamily="34" charset="0"/>
              </a:rPr>
              <a:t>n </a:t>
            </a:r>
            <a:r>
              <a:rPr lang="en-US" altLang="en-US">
                <a:cs typeface="Arial" panose="020B0604020202020204" pitchFamily="34" charset="0"/>
              </a:rPr>
              <a:t>&lt;</a:t>
            </a:r>
            <a:r>
              <a:rPr lang="en-US" altLang="en-US" i="1">
                <a:cs typeface="Arial" panose="020B0604020202020204" pitchFamily="34" charset="0"/>
              </a:rPr>
              <a:t> n</a:t>
            </a:r>
            <a:r>
              <a:rPr lang="en-US" altLang="en-US">
                <a:cs typeface="Arial" panose="020B0604020202020204" pitchFamily="34" charset="0"/>
              </a:rPr>
              <a:t>!, and</a:t>
            </a:r>
            <a:r>
              <a:rPr lang="en-US" altLang="en-US"/>
              <a:t> you have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as shown in Figure 8.2.</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So, by the Squeeze Theorem </a:t>
            </a:r>
            <a:br>
              <a:rPr lang="en-US" altLang="en-US"/>
            </a:br>
            <a:r>
              <a:rPr lang="en-US" altLang="en-US"/>
              <a:t>it follows that</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p:txBody>
      </p:sp>
      <p:pic>
        <p:nvPicPr>
          <p:cNvPr id="2662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75" y="2057400"/>
            <a:ext cx="35560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10"/>
          <p:cNvSpPr txBox="1">
            <a:spLocks noChangeArrowheads="1"/>
          </p:cNvSpPr>
          <p:nvPr/>
        </p:nvSpPr>
        <p:spPr bwMode="auto">
          <a:xfrm>
            <a:off x="6629400" y="5561013"/>
            <a:ext cx="9128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200" b="1"/>
              <a:t>Figure 8.2</a:t>
            </a:r>
          </a:p>
        </p:txBody>
      </p:sp>
      <p:pic>
        <p:nvPicPr>
          <p:cNvPr id="2662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2057400"/>
            <a:ext cx="325755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5 – </a:t>
            </a:r>
            <a:r>
              <a:rPr lang="en-US" altLang="en-US" sz="4000" i="1">
                <a:solidFill>
                  <a:schemeClr val="bg1"/>
                </a:solidFill>
              </a:rPr>
              <a:t>Solution</a:t>
            </a:r>
          </a:p>
        </p:txBody>
      </p:sp>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963" y="4876800"/>
            <a:ext cx="22320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4035">
                                            <p:txEl>
                                              <p:pRg st="6" end="6"/>
                                            </p:txEl>
                                          </p:spTgt>
                                        </p:tgtEl>
                                        <p:attrNameLst>
                                          <p:attrName>style.visibility</p:attrName>
                                        </p:attrNameLst>
                                      </p:cBhvr>
                                      <p:to>
                                        <p:strVal val="visible"/>
                                      </p:to>
                                    </p:set>
                                    <p:animEffect transition="in" filter="fade">
                                      <p:cBhvr>
                                        <p:cTn id="7" dur="1000"/>
                                        <p:tgtEl>
                                          <p:spTgt spid="44035">
                                            <p:txEl>
                                              <p:pRg st="6" end="6"/>
                                            </p:txEl>
                                          </p:spTgt>
                                        </p:tgtEl>
                                      </p:cBhvr>
                                    </p:animEffect>
                                    <p:anim calcmode="lin" valueType="num">
                                      <p:cBhvr>
                                        <p:cTn id="8" dur="10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4035">
                                            <p:txEl>
                                              <p:pRg st="6" end="6"/>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4035">
                                            <p:txEl>
                                              <p:pRg st="6" end="6"/>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900" decel="100000" fill="hold"/>
                                        <p:tgtEl>
                                          <p:spTgt spid="1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Limit of a Sequence</a:t>
            </a:r>
          </a:p>
        </p:txBody>
      </p:sp>
      <p:pic>
        <p:nvPicPr>
          <p:cNvPr id="276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686800"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55613" y="3198813"/>
            <a:ext cx="822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 typeface="Wingdings" panose="05000000000000000000" pitchFamily="2" charset="2"/>
              <a:buNone/>
            </a:pPr>
            <a:r>
              <a:rPr lang="en-US" altLang="en-US" sz="4000">
                <a:solidFill>
                  <a:srgbClr val="005BAA"/>
                </a:solidFill>
              </a:rPr>
              <a:t>Pattern Recognition for Sequences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Pattern Recognition for Sequences</a:t>
            </a:r>
          </a:p>
        </p:txBody>
      </p:sp>
      <p:sp>
        <p:nvSpPr>
          <p:cNvPr id="29699"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Sometimes the terms of a sequence are generated by some rule that does not explicitly identify the </a:t>
            </a:r>
            <a:r>
              <a:rPr lang="en-US" altLang="en-US" i="1"/>
              <a:t>n</a:t>
            </a:r>
            <a:r>
              <a:rPr lang="en-US" altLang="en-US"/>
              <a:t>th term of the sequence.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In such cases, you may be required to discover a </a:t>
            </a:r>
            <a:r>
              <a:rPr lang="en-US" altLang="en-US" i="1"/>
              <a:t>pattern </a:t>
            </a:r>
            <a:r>
              <a:rPr lang="en-US" altLang="en-US"/>
              <a:t>in the sequence and to describe the </a:t>
            </a:r>
            <a:r>
              <a:rPr lang="en-US" altLang="en-US" i="1"/>
              <a:t>n</a:t>
            </a:r>
            <a:r>
              <a:rPr lang="en-US" altLang="en-US"/>
              <a:t>th term.</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Once the </a:t>
            </a:r>
            <a:r>
              <a:rPr lang="en-US" altLang="en-US" i="1"/>
              <a:t>n</a:t>
            </a:r>
            <a:r>
              <a:rPr lang="en-US" altLang="en-US"/>
              <a:t>th term has been specified, you can investigate the convergence or divergence of the sequence.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47663"/>
            <a:ext cx="8312150" cy="703262"/>
          </a:xfrm>
        </p:spPr>
        <p:txBody>
          <a:bodyPr/>
          <a:lstStyle/>
          <a:p>
            <a:pPr eaLnBrk="1" hangingPunct="1"/>
            <a:r>
              <a:rPr lang="en-US" altLang="en-US" sz="2800">
                <a:solidFill>
                  <a:schemeClr val="bg1"/>
                </a:solidFill>
              </a:rPr>
              <a:t>Example 6 – </a:t>
            </a:r>
            <a:r>
              <a:rPr lang="en-US" altLang="en-US" sz="2800" i="1">
                <a:solidFill>
                  <a:schemeClr val="bg1"/>
                </a:solidFill>
              </a:rPr>
              <a:t>Finding the nth Term of a Sequence</a:t>
            </a:r>
          </a:p>
        </p:txBody>
      </p:sp>
      <p:sp>
        <p:nvSpPr>
          <p:cNvPr id="30723"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Find a sequence {</a:t>
            </a:r>
            <a:r>
              <a:rPr lang="en-US" altLang="en-US" i="1"/>
              <a:t>a</a:t>
            </a:r>
            <a:r>
              <a:rPr lang="en-US" altLang="en-US" i="1" baseline="-25000"/>
              <a:t>n</a:t>
            </a:r>
            <a:r>
              <a:rPr lang="en-US" altLang="en-US"/>
              <a:t>} whose first five terms are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and then determine whether the particular sequence you have chosen converges or diverges.</a:t>
            </a:r>
          </a:p>
        </p:txBody>
      </p:sp>
      <p:pic>
        <p:nvPicPr>
          <p:cNvPr id="3072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133600"/>
            <a:ext cx="266858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6 – </a:t>
            </a:r>
            <a:r>
              <a:rPr lang="en-US" altLang="en-US" sz="4000" i="1">
                <a:solidFill>
                  <a:schemeClr val="bg1"/>
                </a:solidFill>
              </a:rPr>
              <a:t>Solution</a:t>
            </a:r>
          </a:p>
        </p:txBody>
      </p:sp>
      <p:sp>
        <p:nvSpPr>
          <p:cNvPr id="49155"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First, note that the numerators are successive powers of 2, and the denominators form the sequence of positive odd integers.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By comparing </a:t>
            </a:r>
            <a:r>
              <a:rPr lang="en-US" altLang="en-US" i="1"/>
              <a:t>a</a:t>
            </a:r>
            <a:r>
              <a:rPr lang="en-US" altLang="en-US" i="1" baseline="-25000"/>
              <a:t>n</a:t>
            </a:r>
            <a:r>
              <a:rPr lang="en-US" altLang="en-US"/>
              <a:t> with </a:t>
            </a:r>
            <a:r>
              <a:rPr lang="en-US" altLang="en-US" i="1"/>
              <a:t>n</a:t>
            </a:r>
            <a:r>
              <a:rPr lang="en-US" altLang="en-US"/>
              <a:t>, you have the following pattern.</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p:txBody>
      </p:sp>
      <p:pic>
        <p:nvPicPr>
          <p:cNvPr id="25612"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1400"/>
            <a:ext cx="4872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9155">
                                            <p:txEl>
                                              <p:pRg st="2" end="2"/>
                                            </p:txEl>
                                          </p:spTgt>
                                        </p:tgtEl>
                                        <p:attrNameLst>
                                          <p:attrName>style.visibility</p:attrName>
                                        </p:attrNameLst>
                                      </p:cBhvr>
                                      <p:to>
                                        <p:strVal val="visible"/>
                                      </p:to>
                                    </p:set>
                                    <p:animEffect transition="in" filter="fade">
                                      <p:cBhvr>
                                        <p:cTn id="7" dur="1000"/>
                                        <p:tgtEl>
                                          <p:spTgt spid="49155">
                                            <p:txEl>
                                              <p:pRg st="2" end="2"/>
                                            </p:txEl>
                                          </p:spTgt>
                                        </p:tgtEl>
                                      </p:cBhvr>
                                    </p:animEffect>
                                    <p:anim calcmode="lin" valueType="num">
                                      <p:cBhvr>
                                        <p:cTn id="8" dur="10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9155">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9155">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5612"/>
                                        </p:tgtEl>
                                        <p:attrNameLst>
                                          <p:attrName>style.visibility</p:attrName>
                                        </p:attrNameLst>
                                      </p:cBhvr>
                                      <p:to>
                                        <p:strVal val="visible"/>
                                      </p:to>
                                    </p:set>
                                    <p:animEffect transition="in" filter="fade">
                                      <p:cBhvr>
                                        <p:cTn id="13" dur="1000"/>
                                        <p:tgtEl>
                                          <p:spTgt spid="25612"/>
                                        </p:tgtEl>
                                      </p:cBhvr>
                                    </p:animEffect>
                                    <p:anim calcmode="lin" valueType="num">
                                      <p:cBhvr>
                                        <p:cTn id="14" dur="1000" fill="hold"/>
                                        <p:tgtEl>
                                          <p:spTgt spid="25612"/>
                                        </p:tgtEl>
                                        <p:attrNameLst>
                                          <p:attrName>ppt_x</p:attrName>
                                        </p:attrNameLst>
                                      </p:cBhvr>
                                      <p:tavLst>
                                        <p:tav tm="0">
                                          <p:val>
                                            <p:strVal val="#ppt_x"/>
                                          </p:val>
                                        </p:tav>
                                        <p:tav tm="100000">
                                          <p:val>
                                            <p:strVal val="#ppt_x"/>
                                          </p:val>
                                        </p:tav>
                                      </p:tavLst>
                                    </p:anim>
                                    <p:anim calcmode="lin" valueType="num">
                                      <p:cBhvr>
                                        <p:cTn id="15" dur="900" decel="100000" fill="hold"/>
                                        <p:tgtEl>
                                          <p:spTgt spid="2561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56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6 – </a:t>
            </a:r>
            <a:r>
              <a:rPr lang="en-US" altLang="en-US" sz="4000" i="1">
                <a:solidFill>
                  <a:schemeClr val="bg1"/>
                </a:solidFill>
              </a:rPr>
              <a:t>Solution</a:t>
            </a:r>
          </a:p>
        </p:txBody>
      </p:sp>
      <p:sp>
        <p:nvSpPr>
          <p:cNvPr id="49155"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Consider the function of a real variable </a:t>
            </a:r>
            <a:r>
              <a:rPr lang="en-US" altLang="en-US" i="1"/>
              <a:t>f</a:t>
            </a:r>
            <a:r>
              <a:rPr lang="en-US" altLang="en-US"/>
              <a:t>(</a:t>
            </a:r>
            <a:r>
              <a:rPr lang="en-US" altLang="en-US" i="1"/>
              <a:t>x</a:t>
            </a:r>
            <a:r>
              <a:rPr lang="en-US" altLang="en-US"/>
              <a:t>) = 2</a:t>
            </a:r>
            <a:r>
              <a:rPr lang="en-US" altLang="en-US" i="1" baseline="30000"/>
              <a:t>x</a:t>
            </a:r>
            <a:r>
              <a:rPr lang="en-US" altLang="en-US"/>
              <a:t>/(2</a:t>
            </a:r>
            <a:r>
              <a:rPr lang="en-US" altLang="en-US" i="1"/>
              <a:t>x </a:t>
            </a:r>
            <a:r>
              <a:rPr lang="en-US" altLang="en-US"/>
              <a:t>– 1). Applying L'Hôpital's Rule produces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Next, apply Theorem 8.1 to conclude that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So, the sequence diverges.</a:t>
            </a:r>
          </a:p>
        </p:txBody>
      </p:sp>
      <p:pic>
        <p:nvPicPr>
          <p:cNvPr id="3277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86000"/>
            <a:ext cx="47640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962400"/>
            <a:ext cx="2768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9155">
                                            <p:txEl>
                                              <p:pRg st="4" end="4"/>
                                            </p:txEl>
                                          </p:spTgt>
                                        </p:tgtEl>
                                        <p:attrNameLst>
                                          <p:attrName>style.visibility</p:attrName>
                                        </p:attrNameLst>
                                      </p:cBhvr>
                                      <p:to>
                                        <p:strVal val="visible"/>
                                      </p:to>
                                    </p:set>
                                    <p:animEffect transition="in" filter="fade">
                                      <p:cBhvr>
                                        <p:cTn id="7" dur="1000"/>
                                        <p:tgtEl>
                                          <p:spTgt spid="49155">
                                            <p:txEl>
                                              <p:pRg st="4" end="4"/>
                                            </p:txEl>
                                          </p:spTgt>
                                        </p:tgtEl>
                                      </p:cBhvr>
                                    </p:animEffect>
                                    <p:anim calcmode="lin" valueType="num">
                                      <p:cBhvr>
                                        <p:cTn id="8" dur="10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9155">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9155">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5611"/>
                                        </p:tgtEl>
                                        <p:attrNameLst>
                                          <p:attrName>style.visibility</p:attrName>
                                        </p:attrNameLst>
                                      </p:cBhvr>
                                      <p:to>
                                        <p:strVal val="visible"/>
                                      </p:to>
                                    </p:set>
                                    <p:animEffect transition="in" filter="fade">
                                      <p:cBhvr>
                                        <p:cTn id="13" dur="1000"/>
                                        <p:tgtEl>
                                          <p:spTgt spid="25611"/>
                                        </p:tgtEl>
                                      </p:cBhvr>
                                    </p:animEffect>
                                    <p:anim calcmode="lin" valueType="num">
                                      <p:cBhvr>
                                        <p:cTn id="14" dur="1000" fill="hold"/>
                                        <p:tgtEl>
                                          <p:spTgt spid="25611"/>
                                        </p:tgtEl>
                                        <p:attrNameLst>
                                          <p:attrName>ppt_x</p:attrName>
                                        </p:attrNameLst>
                                      </p:cBhvr>
                                      <p:tavLst>
                                        <p:tav tm="0">
                                          <p:val>
                                            <p:strVal val="#ppt_x"/>
                                          </p:val>
                                        </p:tav>
                                        <p:tav tm="100000">
                                          <p:val>
                                            <p:strVal val="#ppt_x"/>
                                          </p:val>
                                        </p:tav>
                                      </p:tavLst>
                                    </p:anim>
                                    <p:anim calcmode="lin" valueType="num">
                                      <p:cBhvr>
                                        <p:cTn id="15" dur="900" decel="100000" fill="hold"/>
                                        <p:tgtEl>
                                          <p:spTgt spid="2561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5611"/>
                                        </p:tgtEl>
                                        <p:attrNameLst>
                                          <p:attrName>ppt_y</p:attrName>
                                        </p:attrNameLst>
                                      </p:cBhvr>
                                      <p:tavLst>
                                        <p:tav tm="0">
                                          <p:val>
                                            <p:strVal val="#ppt_y-.03"/>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nodeType="clickEffect">
                                  <p:stCondLst>
                                    <p:cond delay="0"/>
                                  </p:stCondLst>
                                  <p:childTnLst>
                                    <p:set>
                                      <p:cBhvr>
                                        <p:cTn id="20" dur="1" fill="hold">
                                          <p:stCondLst>
                                            <p:cond delay="0"/>
                                          </p:stCondLst>
                                        </p:cTn>
                                        <p:tgtEl>
                                          <p:spTgt spid="49155">
                                            <p:txEl>
                                              <p:pRg st="8" end="8"/>
                                            </p:txEl>
                                          </p:spTgt>
                                        </p:tgtEl>
                                        <p:attrNameLst>
                                          <p:attrName>style.visibility</p:attrName>
                                        </p:attrNameLst>
                                      </p:cBhvr>
                                      <p:to>
                                        <p:strVal val="visible"/>
                                      </p:to>
                                    </p:set>
                                    <p:animEffect transition="in" filter="fade">
                                      <p:cBhvr>
                                        <p:cTn id="21" dur="1000"/>
                                        <p:tgtEl>
                                          <p:spTgt spid="49155">
                                            <p:txEl>
                                              <p:pRg st="8" end="8"/>
                                            </p:txEl>
                                          </p:spTgt>
                                        </p:tgtEl>
                                      </p:cBhvr>
                                    </p:animEffect>
                                    <p:anim calcmode="lin" valueType="num">
                                      <p:cBhvr>
                                        <p:cTn id="22" dur="1000" fill="hold"/>
                                        <p:tgtEl>
                                          <p:spTgt spid="49155">
                                            <p:txEl>
                                              <p:pRg st="8" end="8"/>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9155">
                                            <p:txEl>
                                              <p:pRg st="8" end="8"/>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9155">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Pattern Recognition for Sequences</a:t>
            </a:r>
          </a:p>
        </p:txBody>
      </p:sp>
      <p:sp>
        <p:nvSpPr>
          <p:cNvPr id="29699" name="Rectangle 3"/>
          <p:cNvSpPr>
            <a:spLocks noGrp="1" noChangeArrowheads="1"/>
          </p:cNvSpPr>
          <p:nvPr>
            <p:ph type="body" idx="1"/>
          </p:nvPr>
        </p:nvSpPr>
        <p:spPr>
          <a:xfrm>
            <a:off x="457200" y="1370013"/>
            <a:ext cx="8229600" cy="5256212"/>
          </a:xfrm>
          <a:noFill/>
        </p:spPr>
        <p:txBody>
          <a:bodyPr/>
          <a:lstStyle/>
          <a:p>
            <a:pPr marL="0" indent="0">
              <a:buNone/>
            </a:pPr>
            <a:r>
              <a:rPr lang="en-US" dirty="0"/>
              <a:t>Without a specific rule for generating the terms of a sequence or some knowledge of the context in which the terms of the sequence are obtained, it is not possible to determine the convergence or divergence of the sequence merely from its first several terms. </a:t>
            </a:r>
          </a:p>
          <a:p>
            <a:pPr marL="0" indent="0">
              <a:buNone/>
            </a:pPr>
            <a:endParaRPr lang="en-US" dirty="0"/>
          </a:p>
          <a:p>
            <a:pPr marL="0" indent="0">
              <a:buNone/>
            </a:pPr>
            <a:r>
              <a:rPr lang="en-US" dirty="0"/>
              <a:t>For instance, although the first three terms of the following four sequences are identical, the first two sequences converge to 0, the third sequence converges to 19, and the fourth sequence diverges.</a:t>
            </a:r>
            <a:endParaRPr lang="en-US" altLang="en-US" dirty="0"/>
          </a:p>
        </p:txBody>
      </p:sp>
    </p:spTree>
    <p:extLst>
      <p:ext uri="{BB962C8B-B14F-4D97-AF65-F5344CB8AC3E}">
        <p14:creationId xmlns:p14="http://schemas.microsoft.com/office/powerpoint/2010/main" val="3356249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Pattern Recognition for Sequences</a:t>
            </a:r>
          </a:p>
        </p:txBody>
      </p:sp>
      <p:sp>
        <p:nvSpPr>
          <p:cNvPr id="29699" name="Rectangle 3"/>
          <p:cNvSpPr>
            <a:spLocks noGrp="1" noChangeArrowheads="1"/>
          </p:cNvSpPr>
          <p:nvPr>
            <p:ph type="body" idx="1"/>
          </p:nvPr>
        </p:nvSpPr>
        <p:spPr>
          <a:xfrm>
            <a:off x="457200" y="4800600"/>
            <a:ext cx="8229600" cy="1520825"/>
          </a:xfrm>
          <a:noFill/>
        </p:spPr>
        <p:txBody>
          <a:bodyPr/>
          <a:lstStyle/>
          <a:p>
            <a:pPr marL="0" indent="0">
              <a:buNone/>
            </a:pPr>
            <a:r>
              <a:rPr lang="en-US" dirty="0"/>
              <a:t>The process of determining an </a:t>
            </a:r>
            <a:r>
              <a:rPr lang="en-US" i="1" dirty="0"/>
              <a:t>n</a:t>
            </a:r>
            <a:r>
              <a:rPr lang="en-US" dirty="0"/>
              <a:t>th term from the pattern observed in the first several terms of a sequence is an example of </a:t>
            </a:r>
            <a:r>
              <a:rPr lang="en-US" i="1" dirty="0"/>
              <a:t>inductive reasoning</a:t>
            </a:r>
            <a:r>
              <a:rPr lang="en-US" dirty="0"/>
              <a:t>.</a:t>
            </a:r>
            <a:endParaRPr lang="en-US" altLang="en-US" dirty="0"/>
          </a:p>
        </p:txBody>
      </p:sp>
      <p:pic>
        <p:nvPicPr>
          <p:cNvPr id="3" name="Picture 2" descr="A close up of a logo&#10;&#10;Description automatically generated">
            <a:extLst>
              <a:ext uri="{FF2B5EF4-FFF2-40B4-BE49-F238E27FC236}">
                <a16:creationId xmlns:a16="http://schemas.microsoft.com/office/drawing/2014/main" id="{A2951911-E236-4047-B780-686435FF93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150" y="1600200"/>
            <a:ext cx="5981700" cy="2895600"/>
          </a:xfrm>
          <a:prstGeom prst="rect">
            <a:avLst/>
          </a:prstGeom>
        </p:spPr>
      </p:pic>
    </p:spTree>
    <p:extLst>
      <p:ext uri="{BB962C8B-B14F-4D97-AF65-F5344CB8AC3E}">
        <p14:creationId xmlns:p14="http://schemas.microsoft.com/office/powerpoint/2010/main" val="1602001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55613" y="3198813"/>
            <a:ext cx="822642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 typeface="Wingdings" panose="05000000000000000000" pitchFamily="2" charset="2"/>
              <a:buNone/>
            </a:pPr>
            <a:r>
              <a:rPr lang="en-US" altLang="en-US" sz="4000">
                <a:solidFill>
                  <a:srgbClr val="005BAA"/>
                </a:solidFill>
              </a:rPr>
              <a:t>Monotonic Sequences and Bounded Sequences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347663"/>
            <a:ext cx="8312150" cy="703262"/>
          </a:xfrm>
        </p:spPr>
        <p:txBody>
          <a:bodyPr/>
          <a:lstStyle/>
          <a:p>
            <a:pPr eaLnBrk="1" hangingPunct="1"/>
            <a:r>
              <a:rPr lang="en-US" altLang="en-US" sz="2900">
                <a:solidFill>
                  <a:schemeClr val="bg1"/>
                </a:solidFill>
              </a:rPr>
              <a:t>Monotonic Sequences and Bounded Sequences</a:t>
            </a:r>
          </a:p>
        </p:txBody>
      </p:sp>
      <p:pic>
        <p:nvPicPr>
          <p:cNvPr id="3481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4883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347663"/>
            <a:ext cx="8312150" cy="703262"/>
          </a:xfrm>
        </p:spPr>
        <p:txBody>
          <a:bodyPr/>
          <a:lstStyle/>
          <a:p>
            <a:pPr eaLnBrk="1" hangingPunct="1"/>
            <a:r>
              <a:rPr lang="en-US" altLang="en-US" sz="2200">
                <a:solidFill>
                  <a:schemeClr val="bg1"/>
                </a:solidFill>
              </a:rPr>
              <a:t>Example 8 – </a:t>
            </a:r>
            <a:r>
              <a:rPr lang="en-US" altLang="en-US" sz="2200" i="1">
                <a:solidFill>
                  <a:schemeClr val="bg1"/>
                </a:solidFill>
              </a:rPr>
              <a:t>Determining Whether a Sequence Is Monotonic</a:t>
            </a:r>
          </a:p>
        </p:txBody>
      </p:sp>
      <p:sp>
        <p:nvSpPr>
          <p:cNvPr id="61443"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Determine whether each sequence having the given </a:t>
            </a:r>
            <a:r>
              <a:rPr lang="en-US" altLang="en-US" i="1"/>
              <a:t>n</a:t>
            </a:r>
            <a:r>
              <a:rPr lang="en-US" altLang="en-US"/>
              <a:t>th term is monotonic.</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solidFill>
                <a:srgbClr val="0073AE"/>
              </a:solidFill>
            </a:endParaRPr>
          </a:p>
          <a:p>
            <a:pPr marL="0" indent="0" eaLnBrk="1" hangingPunct="1">
              <a:buFont typeface="Wingdings" panose="05000000000000000000" pitchFamily="2" charset="2"/>
              <a:buNone/>
            </a:pPr>
            <a:r>
              <a:rPr lang="en-US" altLang="en-US">
                <a:solidFill>
                  <a:srgbClr val="0073AE"/>
                </a:solidFill>
              </a:rPr>
              <a:t>Solution:</a:t>
            </a:r>
          </a:p>
          <a:p>
            <a:pPr marL="0" indent="0" eaLnBrk="1" hangingPunct="1">
              <a:buFont typeface="Wingdings" panose="05000000000000000000" pitchFamily="2" charset="2"/>
              <a:buNone/>
            </a:pPr>
            <a:r>
              <a:rPr lang="en-US" altLang="en-US" b="1"/>
              <a:t>a. </a:t>
            </a:r>
            <a:r>
              <a:rPr lang="en-US" altLang="en-US"/>
              <a:t>This sequence alternates between</a:t>
            </a:r>
          </a:p>
          <a:p>
            <a:pPr marL="0" indent="0" eaLnBrk="1" hangingPunct="1">
              <a:buFont typeface="Wingdings" panose="05000000000000000000" pitchFamily="2" charset="2"/>
              <a:buNone/>
            </a:pPr>
            <a:r>
              <a:rPr lang="en-US" altLang="en-US"/>
              <a:t>     2 and 4. </a:t>
            </a:r>
          </a:p>
          <a:p>
            <a:pPr marL="0" indent="0" eaLnBrk="1" hangingPunct="1">
              <a:buFont typeface="Wingdings" panose="05000000000000000000" pitchFamily="2" charset="2"/>
              <a:buNone/>
            </a:pPr>
            <a:r>
              <a:rPr lang="en-US" altLang="en-US"/>
              <a:t>    So, it is not monotonic.</a:t>
            </a:r>
          </a:p>
          <a:p>
            <a:pPr marL="0" indent="0" eaLnBrk="1" hangingPunct="1">
              <a:buFont typeface="Wingdings" panose="05000000000000000000" pitchFamily="2" charset="2"/>
              <a:buNone/>
            </a:pPr>
            <a:endParaRPr lang="en-US" altLang="en-US"/>
          </a:p>
        </p:txBody>
      </p:sp>
      <p:sp>
        <p:nvSpPr>
          <p:cNvPr id="35844" name="Text Box 4"/>
          <p:cNvSpPr txBox="1">
            <a:spLocks noChangeArrowheads="1"/>
          </p:cNvSpPr>
          <p:nvPr/>
        </p:nvSpPr>
        <p:spPr bwMode="auto">
          <a:xfrm>
            <a:off x="5867400" y="5638800"/>
            <a:ext cx="3048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pic>
        <p:nvPicPr>
          <p:cNvPr id="358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438400"/>
            <a:ext cx="22034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286000"/>
            <a:ext cx="1700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286000"/>
            <a:ext cx="17462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0" name="Text Box 10"/>
          <p:cNvSpPr txBox="1">
            <a:spLocks noChangeArrowheads="1"/>
          </p:cNvSpPr>
          <p:nvPr/>
        </p:nvSpPr>
        <p:spPr bwMode="auto">
          <a:xfrm>
            <a:off x="6642100" y="6224588"/>
            <a:ext cx="1100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200" b="1"/>
              <a:t>Figure 8.3(a)</a:t>
            </a:r>
          </a:p>
        </p:txBody>
      </p:sp>
      <p:pic>
        <p:nvPicPr>
          <p:cNvPr id="2868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059113"/>
            <a:ext cx="2800350" cy="299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61443">
                                            <p:txEl>
                                              <p:pRg st="3" end="3"/>
                                            </p:txEl>
                                          </p:spTgt>
                                        </p:tgtEl>
                                        <p:attrNameLst>
                                          <p:attrName>style.visibility</p:attrName>
                                        </p:attrNameLst>
                                      </p:cBhvr>
                                      <p:to>
                                        <p:strVal val="visible"/>
                                      </p:to>
                                    </p:set>
                                    <p:animEffect transition="in" filter="fade">
                                      <p:cBhvr>
                                        <p:cTn id="7" dur="1000"/>
                                        <p:tgtEl>
                                          <p:spTgt spid="61443">
                                            <p:txEl>
                                              <p:pRg st="3" end="3"/>
                                            </p:txEl>
                                          </p:spTgt>
                                        </p:tgtEl>
                                      </p:cBhvr>
                                    </p:animEffect>
                                    <p:anim calcmode="lin" valueType="num">
                                      <p:cBhvr>
                                        <p:cTn id="8" dur="10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1443">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43">
                                            <p:txEl>
                                              <p:pRg st="3" end="3"/>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61443">
                                            <p:txEl>
                                              <p:pRg st="4" end="4"/>
                                            </p:txEl>
                                          </p:spTgt>
                                        </p:tgtEl>
                                        <p:attrNameLst>
                                          <p:attrName>style.visibility</p:attrName>
                                        </p:attrNameLst>
                                      </p:cBhvr>
                                      <p:to>
                                        <p:strVal val="visible"/>
                                      </p:to>
                                    </p:set>
                                    <p:animEffect transition="in" filter="fade">
                                      <p:cBhvr>
                                        <p:cTn id="13" dur="1000"/>
                                        <p:tgtEl>
                                          <p:spTgt spid="61443">
                                            <p:txEl>
                                              <p:pRg st="4" end="4"/>
                                            </p:txEl>
                                          </p:spTgt>
                                        </p:tgtEl>
                                      </p:cBhvr>
                                    </p:animEffect>
                                    <p:anim calcmode="lin" valueType="num">
                                      <p:cBhvr>
                                        <p:cTn id="14" dur="10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61443">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43">
                                            <p:txEl>
                                              <p:pRg st="4" end="4"/>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61443">
                                            <p:txEl>
                                              <p:pRg st="5" end="5"/>
                                            </p:txEl>
                                          </p:spTgt>
                                        </p:tgtEl>
                                        <p:attrNameLst>
                                          <p:attrName>style.visibility</p:attrName>
                                        </p:attrNameLst>
                                      </p:cBhvr>
                                      <p:to>
                                        <p:strVal val="visible"/>
                                      </p:to>
                                    </p:set>
                                    <p:animEffect transition="in" filter="fade">
                                      <p:cBhvr>
                                        <p:cTn id="19" dur="1000"/>
                                        <p:tgtEl>
                                          <p:spTgt spid="61443">
                                            <p:txEl>
                                              <p:pRg st="5" end="5"/>
                                            </p:txEl>
                                          </p:spTgt>
                                        </p:tgtEl>
                                      </p:cBhvr>
                                    </p:animEffect>
                                    <p:anim calcmode="lin" valueType="num">
                                      <p:cBhvr>
                                        <p:cTn id="20" dur="1000" fill="hold"/>
                                        <p:tgtEl>
                                          <p:spTgt spid="61443">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61443">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1443">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61443">
                                            <p:txEl>
                                              <p:pRg st="6" end="6"/>
                                            </p:txEl>
                                          </p:spTgt>
                                        </p:tgtEl>
                                        <p:attrNameLst>
                                          <p:attrName>style.visibility</p:attrName>
                                        </p:attrNameLst>
                                      </p:cBhvr>
                                      <p:to>
                                        <p:strVal val="visible"/>
                                      </p:to>
                                    </p:set>
                                    <p:animEffect transition="in" filter="fade">
                                      <p:cBhvr>
                                        <p:cTn id="25" dur="1000"/>
                                        <p:tgtEl>
                                          <p:spTgt spid="61443">
                                            <p:txEl>
                                              <p:pRg st="6" end="6"/>
                                            </p:txEl>
                                          </p:spTgt>
                                        </p:tgtEl>
                                      </p:cBhvr>
                                    </p:animEffect>
                                    <p:anim calcmode="lin" valueType="num">
                                      <p:cBhvr>
                                        <p:cTn id="26" dur="1000" fill="hold"/>
                                        <p:tgtEl>
                                          <p:spTgt spid="61443">
                                            <p:txEl>
                                              <p:pRg st="6" end="6"/>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1443">
                                            <p:txEl>
                                              <p:pRg st="6" end="6"/>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1443">
                                            <p:txEl>
                                              <p:pRg st="6" end="6"/>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8684"/>
                                        </p:tgtEl>
                                        <p:attrNameLst>
                                          <p:attrName>style.visibility</p:attrName>
                                        </p:attrNameLst>
                                      </p:cBhvr>
                                      <p:to>
                                        <p:strVal val="visible"/>
                                      </p:to>
                                    </p:set>
                                    <p:animEffect transition="in" filter="fade">
                                      <p:cBhvr>
                                        <p:cTn id="31" dur="1000"/>
                                        <p:tgtEl>
                                          <p:spTgt spid="28684"/>
                                        </p:tgtEl>
                                      </p:cBhvr>
                                    </p:animEffect>
                                    <p:anim calcmode="lin" valueType="num">
                                      <p:cBhvr>
                                        <p:cTn id="32" dur="1000" fill="hold"/>
                                        <p:tgtEl>
                                          <p:spTgt spid="28684"/>
                                        </p:tgtEl>
                                        <p:attrNameLst>
                                          <p:attrName>ppt_x</p:attrName>
                                        </p:attrNameLst>
                                      </p:cBhvr>
                                      <p:tavLst>
                                        <p:tav tm="0">
                                          <p:val>
                                            <p:strVal val="#ppt_x"/>
                                          </p:val>
                                        </p:tav>
                                        <p:tav tm="100000">
                                          <p:val>
                                            <p:strVal val="#ppt_x"/>
                                          </p:val>
                                        </p:tav>
                                      </p:tavLst>
                                    </p:anim>
                                    <p:anim calcmode="lin" valueType="num">
                                      <p:cBhvr>
                                        <p:cTn id="33" dur="900" decel="100000" fill="hold"/>
                                        <p:tgtEl>
                                          <p:spTgt spid="2868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868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61450"/>
                                        </p:tgtEl>
                                        <p:attrNameLst>
                                          <p:attrName>style.visibility</p:attrName>
                                        </p:attrNameLst>
                                      </p:cBhvr>
                                      <p:to>
                                        <p:strVal val="visible"/>
                                      </p:to>
                                    </p:set>
                                    <p:animEffect transition="in" filter="fade">
                                      <p:cBhvr>
                                        <p:cTn id="37" dur="1000"/>
                                        <p:tgtEl>
                                          <p:spTgt spid="61450"/>
                                        </p:tgtEl>
                                      </p:cBhvr>
                                    </p:animEffect>
                                    <p:anim calcmode="lin" valueType="num">
                                      <p:cBhvr>
                                        <p:cTn id="38" dur="1000" fill="hold"/>
                                        <p:tgtEl>
                                          <p:spTgt spid="61450"/>
                                        </p:tgtEl>
                                        <p:attrNameLst>
                                          <p:attrName>ppt_x</p:attrName>
                                        </p:attrNameLst>
                                      </p:cBhvr>
                                      <p:tavLst>
                                        <p:tav tm="0">
                                          <p:val>
                                            <p:strVal val="#ppt_x"/>
                                          </p:val>
                                        </p:tav>
                                        <p:tav tm="100000">
                                          <p:val>
                                            <p:strVal val="#ppt_x"/>
                                          </p:val>
                                        </p:tav>
                                      </p:tavLst>
                                    </p:anim>
                                    <p:anim calcmode="lin" valueType="num">
                                      <p:cBhvr>
                                        <p:cTn id="39" dur="900" decel="100000" fill="hold"/>
                                        <p:tgtEl>
                                          <p:spTgt spid="61450"/>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6145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8 – </a:t>
            </a:r>
            <a:r>
              <a:rPr lang="en-US" altLang="en-US" sz="4000" i="1">
                <a:solidFill>
                  <a:schemeClr val="bg1"/>
                </a:solidFill>
              </a:rPr>
              <a:t>Solution</a:t>
            </a:r>
          </a:p>
        </p:txBody>
      </p:sp>
      <p:sp>
        <p:nvSpPr>
          <p:cNvPr id="35843"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b="1"/>
              <a:t>b. </a:t>
            </a:r>
            <a:r>
              <a:rPr lang="en-US" altLang="en-US"/>
              <a:t>This sequence is monotonic because each successive</a:t>
            </a:r>
            <a:br>
              <a:rPr lang="en-US" altLang="en-US"/>
            </a:br>
            <a:r>
              <a:rPr lang="en-US" altLang="en-US"/>
              <a:t>    term is larger than its predecessor.</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   To see this, compare the terms </a:t>
            </a:r>
            <a:r>
              <a:rPr lang="en-US" altLang="en-US" i="1"/>
              <a:t>b</a:t>
            </a:r>
            <a:r>
              <a:rPr lang="en-US" altLang="en-US" i="1" baseline="-25000"/>
              <a:t>n</a:t>
            </a:r>
            <a:r>
              <a:rPr lang="en-US" altLang="en-US"/>
              <a:t> and </a:t>
            </a:r>
            <a:r>
              <a:rPr lang="en-US" altLang="en-US" i="1"/>
              <a:t>b</a:t>
            </a:r>
            <a:r>
              <a:rPr lang="en-US" altLang="en-US" i="1" baseline="-25000"/>
              <a:t>n </a:t>
            </a:r>
            <a:r>
              <a:rPr lang="en-US" altLang="en-US" baseline="-25000"/>
              <a:t>+ 1</a:t>
            </a:r>
            <a:r>
              <a:rPr lang="en-US" altLang="en-US"/>
              <a:t>.</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   [Note that, because </a:t>
            </a:r>
            <a:r>
              <a:rPr lang="en-US" altLang="en-US" i="1"/>
              <a:t>n</a:t>
            </a:r>
            <a:r>
              <a:rPr lang="en-US" altLang="en-US"/>
              <a:t> is positive,</a:t>
            </a:r>
            <a:br>
              <a:rPr lang="en-US" altLang="en-US"/>
            </a:br>
            <a:r>
              <a:rPr lang="en-US" altLang="en-US"/>
              <a:t>   you can multiply each side of the</a:t>
            </a:r>
            <a:br>
              <a:rPr lang="en-US" altLang="en-US"/>
            </a:br>
            <a:r>
              <a:rPr lang="en-US" altLang="en-US"/>
              <a:t>   inequality by (1 + </a:t>
            </a:r>
            <a:r>
              <a:rPr lang="en-US" altLang="en-US" i="1"/>
              <a:t>n</a:t>
            </a:r>
            <a:r>
              <a:rPr lang="en-US" altLang="en-US"/>
              <a:t>) and (2 + </a:t>
            </a:r>
            <a:r>
              <a:rPr lang="en-US" altLang="en-US" i="1"/>
              <a:t>n</a:t>
            </a:r>
            <a:r>
              <a:rPr lang="en-US" altLang="en-US"/>
              <a:t>)</a:t>
            </a:r>
            <a:br>
              <a:rPr lang="en-US" altLang="en-US"/>
            </a:br>
            <a:r>
              <a:rPr lang="en-US" altLang="en-US"/>
              <a:t>   without reversing the inequality sign.]</a:t>
            </a:r>
          </a:p>
        </p:txBody>
      </p:sp>
      <p:sp>
        <p:nvSpPr>
          <p:cNvPr id="35844" name="Text Box 14"/>
          <p:cNvSpPr txBox="1">
            <a:spLocks noChangeArrowheads="1"/>
          </p:cNvSpPr>
          <p:nvPr/>
        </p:nvSpPr>
        <p:spPr bwMode="auto">
          <a:xfrm>
            <a:off x="6343650" y="6229350"/>
            <a:ext cx="1447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200" b="1"/>
              <a:t>Figure 8.3(b)</a:t>
            </a:r>
          </a:p>
        </p:txBody>
      </p:sp>
      <p:pic>
        <p:nvPicPr>
          <p:cNvPr id="3584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0"/>
            <a:ext cx="2895600"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5843">
                                            <p:txEl>
                                              <p:pRg st="2" end="2"/>
                                            </p:txEl>
                                          </p:spTgt>
                                        </p:tgtEl>
                                        <p:attrNameLst>
                                          <p:attrName>style.visibility</p:attrName>
                                        </p:attrNameLst>
                                      </p:cBhvr>
                                      <p:to>
                                        <p:strVal val="visible"/>
                                      </p:to>
                                    </p:set>
                                    <p:animEffect transition="in" filter="fade">
                                      <p:cBhvr>
                                        <p:cTn id="7" dur="1000"/>
                                        <p:tgtEl>
                                          <p:spTgt spid="35843">
                                            <p:txEl>
                                              <p:pRg st="2" end="2"/>
                                            </p:txEl>
                                          </p:spTgt>
                                        </p:tgtEl>
                                      </p:cBhvr>
                                    </p:animEffect>
                                    <p:anim calcmode="lin" valueType="num">
                                      <p:cBhvr>
                                        <p:cTn id="8" dur="10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5843">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5843">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5843">
                                            <p:txEl>
                                              <p:pRg st="4" end="4"/>
                                            </p:txEl>
                                          </p:spTgt>
                                        </p:tgtEl>
                                        <p:attrNameLst>
                                          <p:attrName>style.visibility</p:attrName>
                                        </p:attrNameLst>
                                      </p:cBhvr>
                                      <p:to>
                                        <p:strVal val="visible"/>
                                      </p:to>
                                    </p:set>
                                    <p:animEffect transition="in" filter="fade">
                                      <p:cBhvr>
                                        <p:cTn id="13" dur="1000"/>
                                        <p:tgtEl>
                                          <p:spTgt spid="35843">
                                            <p:txEl>
                                              <p:pRg st="4" end="4"/>
                                            </p:txEl>
                                          </p:spTgt>
                                        </p:tgtEl>
                                      </p:cBhvr>
                                    </p:animEffect>
                                    <p:anim calcmode="lin" valueType="num">
                                      <p:cBhvr>
                                        <p:cTn id="14" dur="10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5843">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5843">
                                            <p:txEl>
                                              <p:pRg st="4" end="4"/>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5846"/>
                                        </p:tgtEl>
                                        <p:attrNameLst>
                                          <p:attrName>style.visibility</p:attrName>
                                        </p:attrNameLst>
                                      </p:cBhvr>
                                      <p:to>
                                        <p:strVal val="visible"/>
                                      </p:to>
                                    </p:set>
                                    <p:animEffect transition="in" filter="fade">
                                      <p:cBhvr>
                                        <p:cTn id="19" dur="1000"/>
                                        <p:tgtEl>
                                          <p:spTgt spid="35846"/>
                                        </p:tgtEl>
                                      </p:cBhvr>
                                    </p:animEffect>
                                    <p:anim calcmode="lin" valueType="num">
                                      <p:cBhvr>
                                        <p:cTn id="20" dur="1000" fill="hold"/>
                                        <p:tgtEl>
                                          <p:spTgt spid="35846"/>
                                        </p:tgtEl>
                                        <p:attrNameLst>
                                          <p:attrName>ppt_x</p:attrName>
                                        </p:attrNameLst>
                                      </p:cBhvr>
                                      <p:tavLst>
                                        <p:tav tm="0">
                                          <p:val>
                                            <p:strVal val="#ppt_x"/>
                                          </p:val>
                                        </p:tav>
                                        <p:tav tm="100000">
                                          <p:val>
                                            <p:strVal val="#ppt_x"/>
                                          </p:val>
                                        </p:tav>
                                      </p:tavLst>
                                    </p:anim>
                                    <p:anim calcmode="lin" valueType="num">
                                      <p:cBhvr>
                                        <p:cTn id="21" dur="900" decel="100000" fill="hold"/>
                                        <p:tgtEl>
                                          <p:spTgt spid="3584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5846"/>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5844"/>
                                        </p:tgtEl>
                                        <p:attrNameLst>
                                          <p:attrName>style.visibility</p:attrName>
                                        </p:attrNameLst>
                                      </p:cBhvr>
                                      <p:to>
                                        <p:strVal val="visible"/>
                                      </p:to>
                                    </p:set>
                                    <p:animEffect transition="in" filter="fade">
                                      <p:cBhvr>
                                        <p:cTn id="25" dur="1000"/>
                                        <p:tgtEl>
                                          <p:spTgt spid="35844"/>
                                        </p:tgtEl>
                                      </p:cBhvr>
                                    </p:animEffect>
                                    <p:anim calcmode="lin" valueType="num">
                                      <p:cBhvr>
                                        <p:cTn id="26" dur="1000" fill="hold"/>
                                        <p:tgtEl>
                                          <p:spTgt spid="35844"/>
                                        </p:tgtEl>
                                        <p:attrNameLst>
                                          <p:attrName>ppt_x</p:attrName>
                                        </p:attrNameLst>
                                      </p:cBhvr>
                                      <p:tavLst>
                                        <p:tav tm="0">
                                          <p:val>
                                            <p:strVal val="#ppt_x"/>
                                          </p:val>
                                        </p:tav>
                                        <p:tav tm="100000">
                                          <p:val>
                                            <p:strVal val="#ppt_x"/>
                                          </p:val>
                                        </p:tav>
                                      </p:tavLst>
                                    </p:anim>
                                    <p:anim calcmode="lin" valueType="num">
                                      <p:cBhvr>
                                        <p:cTn id="27" dur="900" decel="100000" fill="hold"/>
                                        <p:tgtEl>
                                          <p:spTgt spid="3584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584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Starting with the final inequality, which is valid, you can reverse the steps to conclude that the original inequality is also valid.</a:t>
            </a:r>
          </a:p>
        </p:txBody>
      </p:sp>
      <p:pic>
        <p:nvPicPr>
          <p:cNvPr id="378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025" y="1554163"/>
            <a:ext cx="3135313"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25" y="1730375"/>
            <a:ext cx="8413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2424113"/>
            <a:ext cx="338296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0825" y="3078163"/>
            <a:ext cx="3125788"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8088" y="3840163"/>
            <a:ext cx="712787"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8 – </a:t>
            </a:r>
            <a:r>
              <a:rPr lang="en-US" altLang="en-US" sz="4000" i="1">
                <a:solidFill>
                  <a:schemeClr val="bg1"/>
                </a:solidFill>
              </a:rPr>
              <a:t>Solution</a:t>
            </a:r>
          </a:p>
        </p:txBody>
      </p:sp>
      <p:sp>
        <p:nvSpPr>
          <p:cNvPr id="37897"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6325"/>
                                        </p:tgtEl>
                                        <p:attrNameLst>
                                          <p:attrName>style.visibility</p:attrName>
                                        </p:attrNameLst>
                                      </p:cBhvr>
                                      <p:to>
                                        <p:strVal val="visible"/>
                                      </p:to>
                                    </p:set>
                                    <p:animEffect transition="in" filter="fade">
                                      <p:cBhvr>
                                        <p:cTn id="7" dur="1000"/>
                                        <p:tgtEl>
                                          <p:spTgt spid="56325"/>
                                        </p:tgtEl>
                                      </p:cBhvr>
                                    </p:animEffect>
                                    <p:anim calcmode="lin" valueType="num">
                                      <p:cBhvr>
                                        <p:cTn id="8" dur="1000" fill="hold"/>
                                        <p:tgtEl>
                                          <p:spTgt spid="56325"/>
                                        </p:tgtEl>
                                        <p:attrNameLst>
                                          <p:attrName>ppt_x</p:attrName>
                                        </p:attrNameLst>
                                      </p:cBhvr>
                                      <p:tavLst>
                                        <p:tav tm="0">
                                          <p:val>
                                            <p:strVal val="#ppt_x"/>
                                          </p:val>
                                        </p:tav>
                                        <p:tav tm="100000">
                                          <p:val>
                                            <p:strVal val="#ppt_x"/>
                                          </p:val>
                                        </p:tav>
                                      </p:tavLst>
                                    </p:anim>
                                    <p:anim calcmode="lin" valueType="num">
                                      <p:cBhvr>
                                        <p:cTn id="9" dur="900" decel="100000" fill="hold"/>
                                        <p:tgtEl>
                                          <p:spTgt spid="5632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6325"/>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6326"/>
                                        </p:tgtEl>
                                        <p:attrNameLst>
                                          <p:attrName>style.visibility</p:attrName>
                                        </p:attrNameLst>
                                      </p:cBhvr>
                                      <p:to>
                                        <p:strVal val="visible"/>
                                      </p:to>
                                    </p:set>
                                    <p:animEffect transition="in" filter="fade">
                                      <p:cBhvr>
                                        <p:cTn id="15" dur="1000"/>
                                        <p:tgtEl>
                                          <p:spTgt spid="56326"/>
                                        </p:tgtEl>
                                      </p:cBhvr>
                                    </p:animEffect>
                                    <p:anim calcmode="lin" valueType="num">
                                      <p:cBhvr>
                                        <p:cTn id="16" dur="1000" fill="hold"/>
                                        <p:tgtEl>
                                          <p:spTgt spid="56326"/>
                                        </p:tgtEl>
                                        <p:attrNameLst>
                                          <p:attrName>ppt_x</p:attrName>
                                        </p:attrNameLst>
                                      </p:cBhvr>
                                      <p:tavLst>
                                        <p:tav tm="0">
                                          <p:val>
                                            <p:strVal val="#ppt_x"/>
                                          </p:val>
                                        </p:tav>
                                        <p:tav tm="100000">
                                          <p:val>
                                            <p:strVal val="#ppt_x"/>
                                          </p:val>
                                        </p:tav>
                                      </p:tavLst>
                                    </p:anim>
                                    <p:anim calcmode="lin" valueType="num">
                                      <p:cBhvr>
                                        <p:cTn id="17" dur="900" decel="100000" fill="hold"/>
                                        <p:tgtEl>
                                          <p:spTgt spid="56326"/>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6326"/>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56327"/>
                                        </p:tgtEl>
                                        <p:attrNameLst>
                                          <p:attrName>style.visibility</p:attrName>
                                        </p:attrNameLst>
                                      </p:cBhvr>
                                      <p:to>
                                        <p:strVal val="visible"/>
                                      </p:to>
                                    </p:set>
                                    <p:animEffect transition="in" filter="fade">
                                      <p:cBhvr>
                                        <p:cTn id="23" dur="1000"/>
                                        <p:tgtEl>
                                          <p:spTgt spid="56327"/>
                                        </p:tgtEl>
                                      </p:cBhvr>
                                    </p:animEffect>
                                    <p:anim calcmode="lin" valueType="num">
                                      <p:cBhvr>
                                        <p:cTn id="24" dur="1000" fill="hold"/>
                                        <p:tgtEl>
                                          <p:spTgt spid="56327"/>
                                        </p:tgtEl>
                                        <p:attrNameLst>
                                          <p:attrName>ppt_x</p:attrName>
                                        </p:attrNameLst>
                                      </p:cBhvr>
                                      <p:tavLst>
                                        <p:tav tm="0">
                                          <p:val>
                                            <p:strVal val="#ppt_x"/>
                                          </p:val>
                                        </p:tav>
                                        <p:tav tm="100000">
                                          <p:val>
                                            <p:strVal val="#ppt_x"/>
                                          </p:val>
                                        </p:tav>
                                      </p:tavLst>
                                    </p:anim>
                                    <p:anim calcmode="lin" valueType="num">
                                      <p:cBhvr>
                                        <p:cTn id="25" dur="900" decel="100000" fill="hold"/>
                                        <p:tgtEl>
                                          <p:spTgt spid="5632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6327"/>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56328"/>
                                        </p:tgtEl>
                                        <p:attrNameLst>
                                          <p:attrName>style.visibility</p:attrName>
                                        </p:attrNameLst>
                                      </p:cBhvr>
                                      <p:to>
                                        <p:strVal val="visible"/>
                                      </p:to>
                                    </p:set>
                                    <p:animEffect transition="in" filter="fade">
                                      <p:cBhvr>
                                        <p:cTn id="31" dur="1000"/>
                                        <p:tgtEl>
                                          <p:spTgt spid="56328"/>
                                        </p:tgtEl>
                                      </p:cBhvr>
                                    </p:animEffect>
                                    <p:anim calcmode="lin" valueType="num">
                                      <p:cBhvr>
                                        <p:cTn id="32" dur="1000" fill="hold"/>
                                        <p:tgtEl>
                                          <p:spTgt spid="56328"/>
                                        </p:tgtEl>
                                        <p:attrNameLst>
                                          <p:attrName>ppt_x</p:attrName>
                                        </p:attrNameLst>
                                      </p:cBhvr>
                                      <p:tavLst>
                                        <p:tav tm="0">
                                          <p:val>
                                            <p:strVal val="#ppt_x"/>
                                          </p:val>
                                        </p:tav>
                                        <p:tav tm="100000">
                                          <p:val>
                                            <p:strVal val="#ppt_x"/>
                                          </p:val>
                                        </p:tav>
                                      </p:tavLst>
                                    </p:anim>
                                    <p:anim calcmode="lin" valueType="num">
                                      <p:cBhvr>
                                        <p:cTn id="33" dur="900" decel="100000" fill="hold"/>
                                        <p:tgtEl>
                                          <p:spTgt spid="5632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6328"/>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nodeType="clickEffect">
                                  <p:stCondLst>
                                    <p:cond delay="0"/>
                                  </p:stCondLst>
                                  <p:childTnLst>
                                    <p:set>
                                      <p:cBhvr>
                                        <p:cTn id="38" dur="1" fill="hold">
                                          <p:stCondLst>
                                            <p:cond delay="0"/>
                                          </p:stCondLst>
                                        </p:cTn>
                                        <p:tgtEl>
                                          <p:spTgt spid="56323">
                                            <p:txEl>
                                              <p:pRg st="7" end="7"/>
                                            </p:txEl>
                                          </p:spTgt>
                                        </p:tgtEl>
                                        <p:attrNameLst>
                                          <p:attrName>style.visibility</p:attrName>
                                        </p:attrNameLst>
                                      </p:cBhvr>
                                      <p:to>
                                        <p:strVal val="visible"/>
                                      </p:to>
                                    </p:set>
                                    <p:animEffect transition="in" filter="fade">
                                      <p:cBhvr>
                                        <p:cTn id="39" dur="1000"/>
                                        <p:tgtEl>
                                          <p:spTgt spid="56323">
                                            <p:txEl>
                                              <p:pRg st="7" end="7"/>
                                            </p:txEl>
                                          </p:spTgt>
                                        </p:tgtEl>
                                      </p:cBhvr>
                                    </p:animEffect>
                                    <p:anim calcmode="lin" valueType="num">
                                      <p:cBhvr>
                                        <p:cTn id="40" dur="1000" fill="hold"/>
                                        <p:tgtEl>
                                          <p:spTgt spid="56323">
                                            <p:txEl>
                                              <p:pRg st="7" end="7"/>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56323">
                                            <p:txEl>
                                              <p:pRg st="7" end="7"/>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632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457200" y="1370013"/>
            <a:ext cx="8229600" cy="5256212"/>
          </a:xfrm>
          <a:noFill/>
        </p:spPr>
        <p:txBody>
          <a:bodyPr/>
          <a:lstStyle/>
          <a:p>
            <a:pPr marL="0" indent="0">
              <a:buFont typeface="Wingdings" panose="05000000000000000000" pitchFamily="2" charset="2"/>
              <a:buNone/>
            </a:pPr>
            <a:r>
              <a:rPr lang="en-US" altLang="en-US" b="1"/>
              <a:t>c. </a:t>
            </a:r>
            <a:r>
              <a:rPr lang="en-US" altLang="en-US"/>
              <a:t>This sequence is not monotonic, because the second</a:t>
            </a:r>
            <a:br>
              <a:rPr lang="en-US" altLang="en-US"/>
            </a:br>
            <a:r>
              <a:rPr lang="en-US" altLang="en-US"/>
              <a:t>    term is greater than the first term, and greater than the</a:t>
            </a:r>
            <a:br>
              <a:rPr lang="en-US" altLang="en-US"/>
            </a:br>
            <a:r>
              <a:rPr lang="en-US" altLang="en-US"/>
              <a:t>    third.</a:t>
            </a:r>
          </a:p>
          <a:p>
            <a:pPr marL="0" indent="0">
              <a:buFont typeface="Wingdings" panose="05000000000000000000" pitchFamily="2" charset="2"/>
              <a:buNone/>
            </a:pPr>
            <a:endParaRPr lang="en-US" altLang="en-US"/>
          </a:p>
          <a:p>
            <a:pPr marL="0" indent="0">
              <a:buFont typeface="Wingdings" panose="05000000000000000000" pitchFamily="2" charset="2"/>
              <a:buNone/>
            </a:pPr>
            <a:r>
              <a:rPr lang="en-US" altLang="en-US"/>
              <a:t>    (Note that if you drop the first term,</a:t>
            </a:r>
            <a:br>
              <a:rPr lang="en-US" altLang="en-US"/>
            </a:br>
            <a:r>
              <a:rPr lang="en-US" altLang="en-US"/>
              <a:t>    the remaining sequence </a:t>
            </a:r>
            <a:r>
              <a:rPr lang="en-US" altLang="en-US" i="1"/>
              <a:t>c</a:t>
            </a:r>
            <a:r>
              <a:rPr lang="en-US" altLang="en-US" baseline="-25000"/>
              <a:t>2</a:t>
            </a:r>
            <a:r>
              <a:rPr lang="en-US" altLang="en-US"/>
              <a:t>, </a:t>
            </a:r>
            <a:r>
              <a:rPr lang="en-US" altLang="en-US" i="1"/>
              <a:t>c</a:t>
            </a:r>
            <a:r>
              <a:rPr lang="en-US" altLang="en-US" baseline="-25000"/>
              <a:t>3</a:t>
            </a:r>
            <a:r>
              <a:rPr lang="en-US" altLang="en-US"/>
              <a:t>, </a:t>
            </a:r>
            <a:r>
              <a:rPr lang="en-US" altLang="en-US" i="1"/>
              <a:t>c</a:t>
            </a:r>
            <a:r>
              <a:rPr lang="en-US" altLang="en-US" baseline="-25000"/>
              <a:t>4</a:t>
            </a:r>
            <a:r>
              <a:rPr lang="en-US" altLang="en-US"/>
              <a:t>, . . .</a:t>
            </a:r>
            <a:br>
              <a:rPr lang="en-US" altLang="en-US"/>
            </a:br>
            <a:r>
              <a:rPr lang="en-US" altLang="en-US"/>
              <a:t>    is monotonic.)</a:t>
            </a:r>
          </a:p>
        </p:txBody>
      </p:sp>
      <p:sp>
        <p:nvSpPr>
          <p:cNvPr id="38915" name="Text Box 11"/>
          <p:cNvSpPr txBox="1">
            <a:spLocks noChangeArrowheads="1"/>
          </p:cNvSpPr>
          <p:nvPr/>
        </p:nvSpPr>
        <p:spPr bwMode="auto">
          <a:xfrm>
            <a:off x="5715000" y="5638800"/>
            <a:ext cx="3048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sp>
        <p:nvSpPr>
          <p:cNvPr id="38916" name="Text Box 12"/>
          <p:cNvSpPr txBox="1">
            <a:spLocks noChangeArrowheads="1"/>
          </p:cNvSpPr>
          <p:nvPr/>
        </p:nvSpPr>
        <p:spPr bwMode="auto">
          <a:xfrm>
            <a:off x="6856413" y="5780088"/>
            <a:ext cx="1447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200" b="1"/>
              <a:t>Figure 8.3(c)</a:t>
            </a:r>
          </a:p>
        </p:txBody>
      </p:sp>
      <p:pic>
        <p:nvPicPr>
          <p:cNvPr id="3891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667000"/>
            <a:ext cx="26860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2"/>
          <p:cNvSpPr>
            <a:spLocks noGrp="1" noChangeArrowheads="1"/>
          </p:cNvSpPr>
          <p:nvPr>
            <p:ph type="title"/>
          </p:nvPr>
        </p:nvSpPr>
        <p:spPr>
          <a:xfrm>
            <a:off x="457200" y="347663"/>
            <a:ext cx="8312150" cy="703262"/>
          </a:xfrm>
        </p:spPr>
        <p:txBody>
          <a:bodyPr/>
          <a:lstStyle/>
          <a:p>
            <a:pPr eaLnBrk="1" hangingPunct="1"/>
            <a:r>
              <a:rPr lang="en-US" altLang="en-US" sz="4000">
                <a:solidFill>
                  <a:schemeClr val="bg1"/>
                </a:solidFill>
              </a:rPr>
              <a:t>Example 8 – </a:t>
            </a:r>
            <a:r>
              <a:rPr lang="en-US" altLang="en-US" sz="4000" i="1">
                <a:solidFill>
                  <a:schemeClr val="bg1"/>
                </a:solidFill>
              </a:rPr>
              <a:t>Solution</a:t>
            </a:r>
          </a:p>
        </p:txBody>
      </p:sp>
      <p:sp>
        <p:nvSpPr>
          <p:cNvPr id="38919" name="Text Box 7"/>
          <p:cNvSpPr txBox="1">
            <a:spLocks noChangeArrowheads="1"/>
          </p:cNvSpPr>
          <p:nvPr/>
        </p:nvSpPr>
        <p:spPr bwMode="auto">
          <a:xfrm>
            <a:off x="8032750" y="776288"/>
            <a:ext cx="990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en-US">
                <a:solidFill>
                  <a:schemeClr val="bg1"/>
                </a:solidFill>
              </a:rPr>
              <a:t>cont’d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347663"/>
            <a:ext cx="8312150" cy="703262"/>
          </a:xfrm>
        </p:spPr>
        <p:txBody>
          <a:bodyPr/>
          <a:lstStyle/>
          <a:p>
            <a:pPr eaLnBrk="1" hangingPunct="1"/>
            <a:r>
              <a:rPr lang="en-US" altLang="en-US" sz="2900">
                <a:solidFill>
                  <a:schemeClr val="bg1"/>
                </a:solidFill>
              </a:rPr>
              <a:t>Monotonic Sequences and Bounded Sequences</a:t>
            </a:r>
          </a:p>
        </p:txBody>
      </p:sp>
      <p:pic>
        <p:nvPicPr>
          <p:cNvPr id="3993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14387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One important property of the real numbers is that they are </a:t>
            </a:r>
            <a:r>
              <a:rPr lang="en-US" altLang="en-US" b="1"/>
              <a:t>complete.  </a:t>
            </a:r>
            <a:r>
              <a:rPr lang="en-US" altLang="en-US"/>
              <a:t>Informally this means that there are no holes or gaps on the real number line. (The set of rational numbers does not have the completeness property.)</a:t>
            </a:r>
          </a:p>
          <a:p>
            <a:pPr marL="0" indent="0" eaLnBrk="1" hangingPunct="1">
              <a:buFont typeface="Wingdings" panose="05000000000000000000" pitchFamily="2" charset="2"/>
              <a:buNone/>
            </a:pPr>
            <a:endParaRPr lang="en-US" altLang="en-US"/>
          </a:p>
          <a:p>
            <a:pPr marL="0" indent="0">
              <a:buFont typeface="Wingdings" panose="05000000000000000000" pitchFamily="2" charset="2"/>
              <a:buNone/>
            </a:pPr>
            <a:r>
              <a:rPr lang="en-US" altLang="en-US"/>
              <a:t>The completeness axiom for real numbers can be used to conclude that if a sequence has an upper bound, then it must have a </a:t>
            </a:r>
            <a:r>
              <a:rPr lang="en-US" altLang="en-US" b="1"/>
              <a:t>least upper bound </a:t>
            </a:r>
            <a:r>
              <a:rPr lang="en-US" altLang="en-US"/>
              <a:t>(an upper bound that is less than all other upper bounds for the sequence).</a:t>
            </a:r>
          </a:p>
        </p:txBody>
      </p:sp>
      <p:sp>
        <p:nvSpPr>
          <p:cNvPr id="40963" name="Rectangle 2"/>
          <p:cNvSpPr>
            <a:spLocks noGrp="1" noChangeArrowheads="1"/>
          </p:cNvSpPr>
          <p:nvPr>
            <p:ph type="title"/>
          </p:nvPr>
        </p:nvSpPr>
        <p:spPr>
          <a:xfrm>
            <a:off x="457200" y="347663"/>
            <a:ext cx="8312150" cy="703262"/>
          </a:xfrm>
        </p:spPr>
        <p:txBody>
          <a:bodyPr/>
          <a:lstStyle/>
          <a:p>
            <a:pPr eaLnBrk="1" hangingPunct="1"/>
            <a:r>
              <a:rPr lang="en-US" altLang="en-US" sz="2900">
                <a:solidFill>
                  <a:schemeClr val="bg1"/>
                </a:solidFill>
              </a:rPr>
              <a:t>Monotonic Sequences and Bounded Sequences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For example, the least upper bound of the sequence </a:t>
            </a:r>
          </a:p>
          <a:p>
            <a:pPr marL="0" indent="0" eaLnBrk="1" hangingPunct="1">
              <a:buFont typeface="Wingdings" panose="05000000000000000000" pitchFamily="2" charset="2"/>
              <a:buNone/>
            </a:pPr>
            <a:r>
              <a:rPr lang="en-US" altLang="en-US"/>
              <a:t>{</a:t>
            </a:r>
            <a:r>
              <a:rPr lang="en-US" altLang="en-US" i="1"/>
              <a:t>a</a:t>
            </a:r>
            <a:r>
              <a:rPr lang="en-US" altLang="en-US" i="1" baseline="-25000"/>
              <a:t>n</a:t>
            </a:r>
            <a:r>
              <a:rPr lang="en-US" altLang="en-US"/>
              <a:t>} = {</a:t>
            </a:r>
            <a:r>
              <a:rPr lang="en-US" altLang="en-US" i="1"/>
              <a:t>n</a:t>
            </a:r>
            <a:r>
              <a:rPr lang="en-US" altLang="en-US"/>
              <a:t>/(</a:t>
            </a:r>
            <a:r>
              <a:rPr lang="en-US" altLang="en-US" i="1"/>
              <a:t>n +</a:t>
            </a:r>
            <a:r>
              <a:rPr lang="en-US" altLang="en-US"/>
              <a:t> 1)},</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is 1. </a:t>
            </a:r>
          </a:p>
        </p:txBody>
      </p:sp>
      <p:pic>
        <p:nvPicPr>
          <p:cNvPr id="4198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0" y="2386013"/>
            <a:ext cx="360203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2"/>
          <p:cNvSpPr>
            <a:spLocks noGrp="1" noChangeArrowheads="1"/>
          </p:cNvSpPr>
          <p:nvPr>
            <p:ph type="title"/>
          </p:nvPr>
        </p:nvSpPr>
        <p:spPr>
          <a:xfrm>
            <a:off x="457200" y="347663"/>
            <a:ext cx="8312150" cy="703262"/>
          </a:xfrm>
        </p:spPr>
        <p:txBody>
          <a:bodyPr/>
          <a:lstStyle/>
          <a:p>
            <a:pPr eaLnBrk="1" hangingPunct="1"/>
            <a:r>
              <a:rPr lang="en-US" altLang="en-US" sz="2900">
                <a:solidFill>
                  <a:schemeClr val="bg1"/>
                </a:solidFill>
              </a:rPr>
              <a:t>Monotonic Sequences and Bounded Sequences</a:t>
            </a:r>
          </a:p>
        </p:txBody>
      </p:sp>
      <p:pic>
        <p:nvPicPr>
          <p:cNvPr id="4198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068763"/>
            <a:ext cx="8383588"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47663"/>
            <a:ext cx="8312150" cy="703262"/>
          </a:xfrm>
        </p:spPr>
        <p:txBody>
          <a:bodyPr/>
          <a:lstStyle/>
          <a:p>
            <a:pPr eaLnBrk="1" hangingPunct="1"/>
            <a:r>
              <a:rPr lang="en-US" altLang="en-US" sz="2800">
                <a:solidFill>
                  <a:schemeClr val="bg1"/>
                </a:solidFill>
              </a:rPr>
              <a:t>Example 9 – </a:t>
            </a:r>
            <a:r>
              <a:rPr lang="en-US" altLang="en-US" sz="2800" i="1">
                <a:solidFill>
                  <a:schemeClr val="bg1"/>
                </a:solidFill>
              </a:rPr>
              <a:t>Bounded and Monotonic Sequences</a:t>
            </a:r>
          </a:p>
        </p:txBody>
      </p:sp>
      <p:sp>
        <p:nvSpPr>
          <p:cNvPr id="53251" name="Rectangle 3"/>
          <p:cNvSpPr>
            <a:spLocks noGrp="1" noChangeArrowheads="1"/>
          </p:cNvSpPr>
          <p:nvPr>
            <p:ph type="body" idx="1"/>
          </p:nvPr>
        </p:nvSpPr>
        <p:spPr>
          <a:xfrm>
            <a:off x="457200" y="1370013"/>
            <a:ext cx="8229600" cy="5256212"/>
          </a:xfrm>
        </p:spPr>
        <p:txBody>
          <a:bodyPr/>
          <a:lstStyle/>
          <a:p>
            <a:pPr marL="0" indent="0" eaLnBrk="1" hangingPunct="1">
              <a:buFont typeface="Wingdings" panose="05000000000000000000" pitchFamily="2" charset="2"/>
              <a:buNone/>
              <a:defRPr/>
            </a:pPr>
            <a:r>
              <a:rPr lang="en-US" altLang="en-US" b="1" dirty="0"/>
              <a:t>a.  </a:t>
            </a:r>
            <a:r>
              <a:rPr lang="en-US" altLang="en-US" dirty="0"/>
              <a:t>The sequence {</a:t>
            </a:r>
            <a:r>
              <a:rPr lang="en-US" altLang="en-US" i="1" dirty="0"/>
              <a:t>a</a:t>
            </a:r>
            <a:r>
              <a:rPr lang="en-US" altLang="en-US" i="1" baseline="-25000" dirty="0"/>
              <a:t>n</a:t>
            </a:r>
            <a:r>
              <a:rPr lang="en-US" altLang="en-US" dirty="0"/>
              <a:t>} = {1/</a:t>
            </a:r>
            <a:r>
              <a:rPr lang="en-US" altLang="en-US" i="1" dirty="0"/>
              <a:t>n</a:t>
            </a:r>
            <a:r>
              <a:rPr lang="en-US" altLang="en-US" dirty="0"/>
              <a:t>} is both bounded and</a:t>
            </a:r>
            <a:br>
              <a:rPr lang="en-US" altLang="en-US" dirty="0"/>
            </a:br>
            <a:r>
              <a:rPr lang="en-US" altLang="en-US" dirty="0"/>
              <a:t>     monotonic and so, by Theorem 8.5, must converge.</a:t>
            </a:r>
          </a:p>
          <a:p>
            <a:pPr marL="457200" indent="-457200" eaLnBrk="1" hangingPunct="1">
              <a:buFont typeface="Wingdings" panose="05000000000000000000" pitchFamily="2" charset="2"/>
              <a:buAutoNum type="alphaLcPeriod"/>
              <a:defRPr/>
            </a:pPr>
            <a:endParaRPr lang="en-US" altLang="en-US" dirty="0"/>
          </a:p>
          <a:p>
            <a:pPr marL="0" indent="0" eaLnBrk="1" hangingPunct="1">
              <a:buFont typeface="Wingdings" panose="05000000000000000000" pitchFamily="2" charset="2"/>
              <a:buNone/>
              <a:defRPr/>
            </a:pPr>
            <a:r>
              <a:rPr lang="en-US" altLang="en-US" b="1" dirty="0"/>
              <a:t>b.  </a:t>
            </a:r>
            <a:r>
              <a:rPr lang="en-US" altLang="en-US" dirty="0"/>
              <a:t>The divergent sequence {</a:t>
            </a:r>
            <a:r>
              <a:rPr lang="en-US" altLang="en-US" i="1" dirty="0" err="1"/>
              <a:t>b</a:t>
            </a:r>
            <a:r>
              <a:rPr lang="en-US" altLang="en-US" i="1" baseline="-25000" dirty="0" err="1"/>
              <a:t>n</a:t>
            </a:r>
            <a:r>
              <a:rPr lang="en-US" altLang="en-US" dirty="0"/>
              <a:t>} = {</a:t>
            </a:r>
            <a:r>
              <a:rPr lang="en-US" altLang="en-US" i="1" dirty="0"/>
              <a:t>n</a:t>
            </a:r>
            <a:r>
              <a:rPr lang="en-US" altLang="en-US" baseline="30000" dirty="0"/>
              <a:t>2</a:t>
            </a:r>
            <a:r>
              <a:rPr lang="en-US" altLang="en-US" dirty="0"/>
              <a:t>/(</a:t>
            </a:r>
            <a:r>
              <a:rPr lang="en-US" altLang="en-US" i="1" dirty="0"/>
              <a:t>n </a:t>
            </a:r>
            <a:r>
              <a:rPr lang="en-US" altLang="en-US" dirty="0"/>
              <a:t>+ 1)} is monotonic,</a:t>
            </a:r>
            <a:br>
              <a:rPr lang="en-US" altLang="en-US" dirty="0"/>
            </a:br>
            <a:r>
              <a:rPr lang="en-US" altLang="en-US" dirty="0"/>
              <a:t>     but not bounded. (It is bounded below.)</a:t>
            </a:r>
          </a:p>
          <a:p>
            <a:pPr marL="0" indent="0" eaLnBrk="1" hangingPunct="1">
              <a:buFont typeface="Wingdings" panose="05000000000000000000" pitchFamily="2" charset="2"/>
              <a:buNone/>
              <a:defRPr/>
            </a:pPr>
            <a:endParaRPr lang="en-US" altLang="en-US" dirty="0"/>
          </a:p>
          <a:p>
            <a:pPr marL="0" indent="0" eaLnBrk="1" hangingPunct="1">
              <a:buFont typeface="Wingdings" panose="05000000000000000000" pitchFamily="2" charset="2"/>
              <a:buNone/>
              <a:defRPr/>
            </a:pPr>
            <a:r>
              <a:rPr lang="en-US" altLang="en-US" b="1" dirty="0"/>
              <a:t>c.  </a:t>
            </a:r>
            <a:r>
              <a:rPr lang="en-US" altLang="en-US" dirty="0"/>
              <a:t>The divergent sequence {</a:t>
            </a:r>
            <a:r>
              <a:rPr lang="en-US" altLang="en-US" i="1" dirty="0" err="1"/>
              <a:t>c</a:t>
            </a:r>
            <a:r>
              <a:rPr lang="en-US" altLang="en-US" i="1" baseline="-25000" dirty="0" err="1"/>
              <a:t>n</a:t>
            </a:r>
            <a:r>
              <a:rPr lang="en-US" altLang="en-US" dirty="0"/>
              <a:t>} = {(–1)</a:t>
            </a:r>
            <a:r>
              <a:rPr lang="en-US" altLang="en-US" i="1" baseline="30000" dirty="0"/>
              <a:t>n</a:t>
            </a:r>
            <a:r>
              <a:rPr lang="en-US" altLang="en-US" dirty="0"/>
              <a:t>} is bounded, but</a:t>
            </a:r>
            <a:br>
              <a:rPr lang="en-US" altLang="en-US" dirty="0"/>
            </a:br>
            <a:r>
              <a:rPr lang="en-US" altLang="en-US" dirty="0"/>
              <a:t>     not monotonic.</a:t>
            </a:r>
          </a:p>
          <a:p>
            <a:pPr marL="457200" indent="-457200" eaLnBrk="1" hangingPunct="1">
              <a:buFont typeface="Wingdings" panose="05000000000000000000" pitchFamily="2" charset="2"/>
              <a:buNone/>
              <a:defRPr/>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3251">
                                            <p:txEl>
                                              <p:pRg st="2" end="2"/>
                                            </p:txEl>
                                          </p:spTgt>
                                        </p:tgtEl>
                                        <p:attrNameLst>
                                          <p:attrName>style.visibility</p:attrName>
                                        </p:attrNameLst>
                                      </p:cBhvr>
                                      <p:to>
                                        <p:strVal val="visible"/>
                                      </p:to>
                                    </p:set>
                                    <p:animEffect transition="in" filter="fade">
                                      <p:cBhvr>
                                        <p:cTn id="7" dur="1000"/>
                                        <p:tgtEl>
                                          <p:spTgt spid="53251">
                                            <p:txEl>
                                              <p:pRg st="2" end="2"/>
                                            </p:txEl>
                                          </p:spTgt>
                                        </p:tgtEl>
                                      </p:cBhvr>
                                    </p:animEffect>
                                    <p:anim calcmode="lin" valueType="num">
                                      <p:cBhvr>
                                        <p:cTn id="8" dur="1000" fill="hold"/>
                                        <p:tgtEl>
                                          <p:spTgt spid="53251">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3251">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325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3251">
                                            <p:txEl>
                                              <p:pRg st="4" end="4"/>
                                            </p:txEl>
                                          </p:spTgt>
                                        </p:tgtEl>
                                        <p:attrNameLst>
                                          <p:attrName>style.visibility</p:attrName>
                                        </p:attrNameLst>
                                      </p:cBhvr>
                                      <p:to>
                                        <p:strVal val="visible"/>
                                      </p:to>
                                    </p:set>
                                    <p:animEffect transition="in" filter="fade">
                                      <p:cBhvr>
                                        <p:cTn id="15" dur="1000"/>
                                        <p:tgtEl>
                                          <p:spTgt spid="53251">
                                            <p:txEl>
                                              <p:pRg st="4" end="4"/>
                                            </p:txEl>
                                          </p:spTgt>
                                        </p:tgtEl>
                                      </p:cBhvr>
                                    </p:animEffect>
                                    <p:anim calcmode="lin" valueType="num">
                                      <p:cBhvr>
                                        <p:cTn id="16" dur="1000" fill="hold"/>
                                        <p:tgtEl>
                                          <p:spTgt spid="53251">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3251">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3251">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GUID" val="5cbf3042-b1a0-42e4-a5cb-d755198f9e1c"/>
</p:tagLst>
</file>

<file path=ppt/theme/theme1.xml><?xml version="1.0" encoding="utf-8"?>
<a:theme xmlns:a="http://schemas.openxmlformats.org/drawingml/2006/main" name="Larsoen_master slide">
  <a:themeElements>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soen_master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soen_master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soen_master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soen_master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soen_master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soen_master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soen_master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soen_master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soen_master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soen_master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soen_master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soen_master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Larsoen_master slide</Template>
  <TotalTime>1080</TotalTime>
  <Words>1327</Words>
  <Application>Microsoft Office PowerPoint</Application>
  <PresentationFormat>On-screen Show (4:3)</PresentationFormat>
  <Paragraphs>205</Paragraphs>
  <Slides>38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Webdings</vt:lpstr>
      <vt:lpstr>Wingdings</vt:lpstr>
      <vt:lpstr>Larsoen_master slide</vt:lpstr>
      <vt:lpstr>PowerPoint Presentation</vt:lpstr>
      <vt:lpstr>PowerPoint Presentation</vt:lpstr>
      <vt:lpstr>PowerPoint Presentation</vt:lpstr>
      <vt:lpstr>PowerPoint Presentation</vt:lpstr>
      <vt:lpstr>Sequences</vt:lpstr>
      <vt:lpstr>Example 1 – Writing Terms of a Sequence</vt:lpstr>
      <vt:lpstr>Example 1 – Writing Terms of a Sequence</vt:lpstr>
      <vt:lpstr>PowerPoint Presentation</vt:lpstr>
      <vt:lpstr>Limit of a Sequence</vt:lpstr>
      <vt:lpstr>Limit of a Sequence</vt:lpstr>
      <vt:lpstr>Limit of a Sequence</vt:lpstr>
      <vt:lpstr>Example 2 – Finding the Limit of a Sequence</vt:lpstr>
      <vt:lpstr>Limit of a Sequence</vt:lpstr>
      <vt:lpstr>Limit of a Sequence</vt:lpstr>
      <vt:lpstr>Limit of a Sequence</vt:lpstr>
      <vt:lpstr>Limit of a Sequence</vt:lpstr>
      <vt:lpstr>Limit of a Sequence</vt:lpstr>
      <vt:lpstr>Example 5 – Using the Squeeze Theorem</vt:lpstr>
      <vt:lpstr>Example 5 – Solution</vt:lpstr>
      <vt:lpstr>Example 5 – Solution</vt:lpstr>
      <vt:lpstr>Limit of a Sequence</vt:lpstr>
      <vt:lpstr>PowerPoint Presentation</vt:lpstr>
      <vt:lpstr>Pattern Recognition for Sequences</vt:lpstr>
      <vt:lpstr>Example 6 – Finding the nth Term of a Sequence</vt:lpstr>
      <vt:lpstr>Example 6 – Solution</vt:lpstr>
      <vt:lpstr>Example 6 – Solution</vt:lpstr>
      <vt:lpstr>Pattern Recognition for Sequences</vt:lpstr>
      <vt:lpstr>Pattern Recognition for Sequences</vt:lpstr>
      <vt:lpstr>PowerPoint Presentation</vt:lpstr>
      <vt:lpstr>Monotonic Sequences and Bounded Sequences</vt:lpstr>
      <vt:lpstr>Example 8 – Determining Whether a Sequence Is Monotonic</vt:lpstr>
      <vt:lpstr>Example 8 – Solution</vt:lpstr>
      <vt:lpstr>Example 8 – Solution</vt:lpstr>
      <vt:lpstr>Example 8 – Solution</vt:lpstr>
      <vt:lpstr>Monotonic Sequences and Bounded Sequences</vt:lpstr>
      <vt:lpstr>Monotonic Sequences and Bounded Sequences</vt:lpstr>
      <vt:lpstr>Monotonic Sequences and Bounded Sequences</vt:lpstr>
      <vt:lpstr>Example 9 – Bounded and Monotonic Sequences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ssharma</dc:creator>
  <cp:lastModifiedBy>Anderson, John W</cp:lastModifiedBy>
  <cp:revision>259</cp:revision>
  <dcterms:created xsi:type="dcterms:W3CDTF">2008-11-21T04:28:28Z</dcterms:created>
  <dcterms:modified xsi:type="dcterms:W3CDTF">2020-01-09T17:57:23Z</dcterms:modified>
</cp:coreProperties>
</file>